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0" r:id="rId14"/>
    <p:sldId id="272" r:id="rId15"/>
    <p:sldId id="275" r:id="rId16"/>
    <p:sldId id="274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90" r:id="rId32"/>
  </p:sldIdLst>
  <p:sldSz cx="18288000" cy="10287000"/>
  <p:notesSz cx="6858000" cy="9144000"/>
  <p:embeddedFontLst>
    <p:embeddedFont>
      <p:font typeface="Roboto" panose="020000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1" roundtripDataSignature="AMtx7mj1Ha9arLwGSA9Tc2jG6ArInDjn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79"/>
    <p:restoredTop sz="94664"/>
  </p:normalViewPr>
  <p:slideViewPr>
    <p:cSldViewPr snapToGrid="0">
      <p:cViewPr varScale="1">
        <p:scale>
          <a:sx n="74" d="100"/>
          <a:sy n="74" d="100"/>
        </p:scale>
        <p:origin x="1088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05ba629c8_0_5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2c05ba629c8_0_5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c01ffe7a5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https://</a:t>
            </a:r>
            <a:r>
              <a:rPr lang="en-US" sz="9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drive.google.com</a:t>
            </a:r>
            <a:r>
              <a:rPr lang="en-US" sz="9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/file/d/1hJg-J7YqB7iFP00MvLlsSrSSwEy5riKk/</a:t>
            </a:r>
            <a:r>
              <a:rPr lang="en-US" sz="900" dirty="0" err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view?usp</a:t>
            </a:r>
            <a:r>
              <a:rPr lang="en-US" sz="9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=sharing</a:t>
            </a:r>
            <a:endParaRPr dirty="0"/>
          </a:p>
        </p:txBody>
      </p:sp>
      <p:sp>
        <p:nvSpPr>
          <p:cNvPr id="303" name="Google Shape;303;g2c01ffe7a5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2c05ba629c8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=dt07AT8NGOA</a:t>
            </a:r>
            <a:endParaRPr dirty="0"/>
          </a:p>
        </p:txBody>
      </p:sp>
      <p:sp>
        <p:nvSpPr>
          <p:cNvPr id="331" name="Google Shape;331;g2c05ba629c8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c05ba629c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vimeo.com</a:t>
            </a:r>
            <a:r>
              <a:rPr lang="en-US" dirty="0"/>
              <a:t>/908967579</a:t>
            </a:r>
            <a:endParaRPr dirty="0"/>
          </a:p>
        </p:txBody>
      </p:sp>
      <p:sp>
        <p:nvSpPr>
          <p:cNvPr id="317" name="Google Shape;317;g2c05ba629c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01ffe7a51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2c01ffe7a51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c05ba629c8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/file/d/1kGHzg3GmIgOjLXTr8pC9xe8br5StFroK/view</a:t>
            </a:r>
            <a:endParaRPr dirty="0"/>
          </a:p>
        </p:txBody>
      </p:sp>
      <p:sp>
        <p:nvSpPr>
          <p:cNvPr id="386" name="Google Shape;386;g2c05ba629c8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61152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c05ba629c8_0_3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=wU8vAqFbmoo</a:t>
            </a:r>
            <a:endParaRPr dirty="0"/>
          </a:p>
        </p:txBody>
      </p:sp>
      <p:sp>
        <p:nvSpPr>
          <p:cNvPr id="372" name="Google Shape;372;g2c05ba629c8_0_3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4245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2c05ba629c8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https://www.youtube.com/watch?v=mjh_hEs6_QI</a:t>
            </a:r>
            <a:endParaRPr/>
          </a:p>
        </p:txBody>
      </p:sp>
      <p:sp>
        <p:nvSpPr>
          <p:cNvPr id="358" name="Google Shape;358;g2c05ba629c8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26b181d946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26b181d946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6b1207ed3a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26b1207ed3a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bea272570b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g2bea272570b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26b1207ed3a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g26b1207ed3a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26b181d946e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g26b181d946e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c01ffe7a51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2c01ffe7a51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2c05ba629c8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=vTvhogLt_L0</a:t>
            </a:r>
            <a:endParaRPr dirty="0"/>
          </a:p>
        </p:txBody>
      </p:sp>
      <p:sp>
        <p:nvSpPr>
          <p:cNvPr id="481" name="Google Shape;481;g2c05ba629c8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c05ba629c8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safeshare.tv</a:t>
            </a:r>
            <a:r>
              <a:rPr lang="en-US" dirty="0"/>
              <a:t>/x/0oHoPcAfv64</a:t>
            </a:r>
            <a:endParaRPr dirty="0"/>
          </a:p>
        </p:txBody>
      </p:sp>
      <p:sp>
        <p:nvSpPr>
          <p:cNvPr id="495" name="Google Shape;495;g2c05ba629c8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c01ffe7a51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2c01ffe7a5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c05ba629c8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=uW9YW4QjXH8</a:t>
            </a:r>
            <a:endParaRPr dirty="0"/>
          </a:p>
        </p:txBody>
      </p:sp>
      <p:sp>
        <p:nvSpPr>
          <p:cNvPr id="522" name="Google Shape;522;g2c05ba629c8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2c05ba629c8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XzyoeEwEBvo&amp;t</a:t>
            </a:r>
            <a:r>
              <a:rPr lang="en-US" dirty="0"/>
              <a:t>=1s</a:t>
            </a:r>
            <a:endParaRPr dirty="0"/>
          </a:p>
        </p:txBody>
      </p:sp>
      <p:sp>
        <p:nvSpPr>
          <p:cNvPr id="536" name="Google Shape;536;g2c05ba629c8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2c05ba629c8_0_4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https://</a:t>
            </a:r>
            <a:r>
              <a:rPr lang="en-US" dirty="0" err="1"/>
              <a:t>drive.google.com</a:t>
            </a:r>
            <a:r>
              <a:rPr lang="en-US" dirty="0"/>
              <a:t>/file/d/1ojum_2ALRjmQ9ue9HqQn4553b90s77Tu/view</a:t>
            </a:r>
            <a:endParaRPr dirty="0"/>
          </a:p>
        </p:txBody>
      </p:sp>
      <p:sp>
        <p:nvSpPr>
          <p:cNvPr id="550" name="Google Shape;550;g2c05ba629c8_0_4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c05ba629c8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g2c05ba629c8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c05ba629c8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c05ba629c8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2c062b04ec0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https://drive.google.com/file/d/1ojum_2ALRjmQ9ue9HqQn4553b90s77Tu/view</a:t>
            </a:r>
            <a:endParaRPr/>
          </a:p>
        </p:txBody>
      </p:sp>
      <p:sp>
        <p:nvSpPr>
          <p:cNvPr id="594" name="Google Shape;594;g2c062b04ec0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2bea272570b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g2bea272570b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c05ba629c8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g2c05ba629c8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c05ba629c8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c05ba629c8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ea272570b_0_2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g2bea272570b_0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6b1207ed3a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g26b1207ed3a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6b1207ed3a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g26b1207ed3a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6b181d946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26b181d946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9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9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hJg-J7YqB7iFP00MvLlsSrSSwEy5riKk/view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t07AT8NGOA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90896757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kGHzg3GmIgOjLXTr8pC9xe8br5StFroK/view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wU8vAqFbmoo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mjh_hEs6_QI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vTvhogLt_L0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safeshare.tv/x/0oHoPcAfv64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uW9YW4QjXH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XzyoeEwEBvo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ojum_2ALRjmQ9ue9HqQn4553b90s77Tu/view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havioralliance.org/film-festival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apbs.org" TargetMode="Externa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-517092" y="-863643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20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5" name="Google Shape;85;p1"/>
          <p:cNvSpPr txBox="1"/>
          <p:nvPr/>
        </p:nvSpPr>
        <p:spPr>
          <a:xfrm>
            <a:off x="-235979" y="-673677"/>
            <a:ext cx="185241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0" i="1">
                <a:solidFill>
                  <a:srgbClr val="252422"/>
                </a:solidFill>
              </a:rPr>
              <a:t>THE</a:t>
            </a:r>
            <a:r>
              <a:rPr lang="en-US" sz="30000">
                <a:solidFill>
                  <a:srgbClr val="252422"/>
                </a:solidFill>
              </a:rPr>
              <a:t> PBIS</a:t>
            </a:r>
            <a:endParaRPr sz="30000"/>
          </a:p>
        </p:txBody>
      </p:sp>
      <p:sp>
        <p:nvSpPr>
          <p:cNvPr id="86" name="Google Shape;86;p1"/>
          <p:cNvSpPr txBox="1"/>
          <p:nvPr/>
        </p:nvSpPr>
        <p:spPr>
          <a:xfrm>
            <a:off x="-77547" y="3026684"/>
            <a:ext cx="18443100" cy="39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595">
                <a:solidFill>
                  <a:srgbClr val="252422"/>
                </a:solidFill>
              </a:rPr>
              <a:t>Film Festival</a:t>
            </a:r>
            <a:endParaRPr sz="100"/>
          </a:p>
        </p:txBody>
      </p:sp>
      <p:grpSp>
        <p:nvGrpSpPr>
          <p:cNvPr id="87" name="Google Shape;87;p1"/>
          <p:cNvGrpSpPr/>
          <p:nvPr/>
        </p:nvGrpSpPr>
        <p:grpSpPr>
          <a:xfrm>
            <a:off x="0" y="7438968"/>
            <a:ext cx="18288000" cy="2848032"/>
            <a:chOff x="0" y="-47625"/>
            <a:chExt cx="4816593" cy="750099"/>
          </a:xfrm>
        </p:grpSpPr>
        <p:sp>
          <p:nvSpPr>
            <p:cNvPr id="88" name="Google Shape;88;p1"/>
            <p:cNvSpPr/>
            <p:nvPr/>
          </p:nvSpPr>
          <p:spPr>
            <a:xfrm>
              <a:off x="0" y="0"/>
              <a:ext cx="4816592" cy="702474"/>
            </a:xfrm>
            <a:custGeom>
              <a:avLst/>
              <a:gdLst/>
              <a:ahLst/>
              <a:cxnLst/>
              <a:rect l="l" t="t" r="r" b="b"/>
              <a:pathLst>
                <a:path w="4816592" h="702474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702474"/>
                  </a:lnTo>
                  <a:lnTo>
                    <a:pt x="0" y="702474"/>
                  </a:lnTo>
                  <a:close/>
                </a:path>
              </a:pathLst>
            </a:custGeom>
            <a:solidFill>
              <a:srgbClr val="FFFCF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Google Shape;89;p1"/>
            <p:cNvSpPr txBox="1"/>
            <p:nvPr/>
          </p:nvSpPr>
          <p:spPr>
            <a:xfrm>
              <a:off x="0" y="-47625"/>
              <a:ext cx="4816593" cy="7500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" name="Google Shape;90;p1"/>
          <p:cNvSpPr txBox="1"/>
          <p:nvPr/>
        </p:nvSpPr>
        <p:spPr>
          <a:xfrm>
            <a:off x="449625" y="8110750"/>
            <a:ext cx="1055340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252422"/>
                </a:solidFill>
              </a:rPr>
              <a:t>Showcasing Positivity, Relationships, &amp; Belonging</a:t>
            </a:r>
            <a:endParaRPr/>
          </a:p>
        </p:txBody>
      </p:sp>
      <p:sp>
        <p:nvSpPr>
          <p:cNvPr id="91" name="Google Shape;91;p1"/>
          <p:cNvSpPr txBox="1"/>
          <p:nvPr/>
        </p:nvSpPr>
        <p:spPr>
          <a:xfrm>
            <a:off x="11241932" y="8266533"/>
            <a:ext cx="677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252422"/>
                </a:solidFill>
              </a:rPr>
              <a:t>03</a:t>
            </a:r>
            <a:r>
              <a:rPr lang="en-US" sz="4200" b="0" i="0" u="none" strike="noStrike" cap="none">
                <a:solidFill>
                  <a:srgbClr val="252422"/>
                </a:solidFill>
                <a:latin typeface="Arial"/>
                <a:ea typeface="Arial"/>
                <a:cs typeface="Arial"/>
                <a:sym typeface="Arial"/>
              </a:rPr>
              <a:t>.0</a:t>
            </a:r>
            <a:r>
              <a:rPr lang="en-US" sz="4200">
                <a:solidFill>
                  <a:srgbClr val="252422"/>
                </a:solidFill>
              </a:rPr>
              <a:t>8</a:t>
            </a:r>
            <a:r>
              <a:rPr lang="en-US" sz="4200" b="0" i="0" u="none" strike="noStrike" cap="none">
                <a:solidFill>
                  <a:srgbClr val="252422"/>
                </a:solidFill>
                <a:latin typeface="Arial"/>
                <a:ea typeface="Arial"/>
                <a:cs typeface="Arial"/>
                <a:sym typeface="Arial"/>
              </a:rPr>
              <a:t>.2024</a:t>
            </a:r>
            <a:endParaRPr/>
          </a:p>
        </p:txBody>
      </p:sp>
      <p:sp>
        <p:nvSpPr>
          <p:cNvPr id="92" name="Google Shape;92;p1"/>
          <p:cNvSpPr txBox="1"/>
          <p:nvPr/>
        </p:nvSpPr>
        <p:spPr>
          <a:xfrm>
            <a:off x="11241932" y="8904932"/>
            <a:ext cx="6776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25242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g2c05ba629c8_0_516"/>
          <p:cNvGrpSpPr/>
          <p:nvPr/>
        </p:nvGrpSpPr>
        <p:grpSpPr>
          <a:xfrm>
            <a:off x="0" y="2513799"/>
            <a:ext cx="18288118" cy="7773339"/>
            <a:chOff x="0" y="-47625"/>
            <a:chExt cx="4816592" cy="1875308"/>
          </a:xfrm>
        </p:grpSpPr>
        <p:sp>
          <p:nvSpPr>
            <p:cNvPr id="293" name="Google Shape;293;g2c05ba629c8_0_516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4" name="Google Shape;294;g2c05ba629c8_0_516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5" name="Google Shape;295;g2c05ba629c8_0_516"/>
          <p:cNvSpPr txBox="1"/>
          <p:nvPr/>
        </p:nvSpPr>
        <p:spPr>
          <a:xfrm>
            <a:off x="0" y="-257175"/>
            <a:ext cx="18288000" cy="3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30" dirty="0">
                <a:solidFill>
                  <a:srgbClr val="252422"/>
                </a:solidFill>
              </a:rPr>
              <a:t>INSTRUCTION</a:t>
            </a:r>
            <a:endParaRPr sz="100" dirty="0"/>
          </a:p>
        </p:txBody>
      </p:sp>
      <p:sp>
        <p:nvSpPr>
          <p:cNvPr id="296" name="Google Shape;296;g2c05ba629c8_0_516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2c05ba629c8_0_516"/>
          <p:cNvSpPr txBox="1"/>
          <p:nvPr/>
        </p:nvSpPr>
        <p:spPr>
          <a:xfrm>
            <a:off x="-25" y="2755475"/>
            <a:ext cx="18288000" cy="888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CF2"/>
                </a:solidFill>
              </a:rPr>
              <a:t>FIRST PLACE: </a:t>
            </a:r>
            <a:r>
              <a:rPr lang="en-US" sz="4800" dirty="0" err="1">
                <a:solidFill>
                  <a:srgbClr val="FFFCF2"/>
                </a:solidFill>
              </a:rPr>
              <a:t>Yahara</a:t>
            </a:r>
            <a:r>
              <a:rPr lang="en-US" sz="4800" dirty="0">
                <a:solidFill>
                  <a:srgbClr val="FFFCF2"/>
                </a:solidFill>
              </a:rPr>
              <a:t> Elementary School - </a:t>
            </a:r>
            <a:r>
              <a:rPr lang="en-US" sz="4800" dirty="0" err="1">
                <a:solidFill>
                  <a:srgbClr val="FFFCF2"/>
                </a:solidFill>
              </a:rPr>
              <a:t>DeForest</a:t>
            </a:r>
            <a:r>
              <a:rPr lang="en-US" sz="4800" dirty="0">
                <a:solidFill>
                  <a:srgbClr val="FFFCF2"/>
                </a:solidFill>
              </a:rPr>
              <a:t>, Wisconsin</a:t>
            </a:r>
            <a:endParaRPr sz="4800" dirty="0">
              <a:solidFill>
                <a:srgbClr val="FFFCF2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800" dirty="0">
                <a:solidFill>
                  <a:srgbClr val="FFFCF2"/>
                </a:solidFill>
              </a:rPr>
              <a:t>SECOND PLACE: Haley Elementary School - Chandler, Arizona</a:t>
            </a:r>
          </a:p>
          <a:p>
            <a:pPr algn="ctr">
              <a:lnSpc>
                <a:spcPct val="130000"/>
              </a:lnSpc>
              <a:buClr>
                <a:schemeClr val="dk1"/>
              </a:buClr>
            </a:pPr>
            <a:r>
              <a:rPr lang="en-US" sz="4800" dirty="0">
                <a:solidFill>
                  <a:srgbClr val="FFFCF2"/>
                </a:solidFill>
              </a:rPr>
              <a:t>THIRD PLACE: </a:t>
            </a:r>
            <a:r>
              <a:rPr lang="en-US" sz="4800" dirty="0" err="1">
                <a:solidFill>
                  <a:srgbClr val="FFFCF2"/>
                </a:solidFill>
              </a:rPr>
              <a:t>Natoma</a:t>
            </a:r>
            <a:r>
              <a:rPr lang="en-US" sz="4800" dirty="0">
                <a:solidFill>
                  <a:srgbClr val="FFFCF2"/>
                </a:solidFill>
              </a:rPr>
              <a:t> Station Elementary - Folsom, California</a:t>
            </a: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</p:txBody>
      </p:sp>
      <p:sp>
        <p:nvSpPr>
          <p:cNvPr id="298" name="Google Shape;298;g2c05ba629c8_0_516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299" name="Google Shape;299;g2c05ba629c8_0_516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00" name="Google Shape;300;g2c05ba629c8_0_516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480BE5-A67B-1D89-CEC3-D8E598121CE0}"/>
              </a:ext>
            </a:extLst>
          </p:cNvPr>
          <p:cNvSpPr/>
          <p:nvPr/>
        </p:nvSpPr>
        <p:spPr>
          <a:xfrm>
            <a:off x="2818025" y="3096976"/>
            <a:ext cx="12651900" cy="1101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CF2"/>
                </a:solidFill>
              </a:rPr>
              <a:t>And </a:t>
            </a:r>
            <a:r>
              <a:rPr lang="en-US" sz="4000" i="1" dirty="0">
                <a:solidFill>
                  <a:srgbClr val="FFFCF2"/>
                </a:solidFill>
              </a:rPr>
              <a:t>The</a:t>
            </a:r>
            <a:r>
              <a:rPr lang="en-US" sz="4000" dirty="0">
                <a:solidFill>
                  <a:srgbClr val="FFFCF2"/>
                </a:solidFill>
              </a:rPr>
              <a:t> Elementary/General Winners Are: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c01ffe7a51_0_131"/>
          <p:cNvSpPr txBox="1"/>
          <p:nvPr/>
        </p:nvSpPr>
        <p:spPr>
          <a:xfrm>
            <a:off x="9144000" y="989100"/>
            <a:ext cx="9144000" cy="29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Yahara Elementary School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5000">
                <a:solidFill>
                  <a:schemeClr val="dk1"/>
                </a:solidFill>
              </a:rPr>
              <a:t>DeForest, Wisconsin</a:t>
            </a: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306" name="Google Shape;306;g2c01ffe7a51_0_131"/>
          <p:cNvSpPr txBox="1"/>
          <p:nvPr/>
        </p:nvSpPr>
        <p:spPr>
          <a:xfrm>
            <a:off x="9664800" y="4997631"/>
            <a:ext cx="81024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“It is used to teach and reteach students how to get dressed for recess and what is needed when you go out for recess at Yahara”.</a:t>
            </a:r>
            <a:endParaRPr sz="4000"/>
          </a:p>
        </p:txBody>
      </p:sp>
      <p:cxnSp>
        <p:nvCxnSpPr>
          <p:cNvPr id="307" name="Google Shape;307;g2c01ffe7a51_0_131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08" name="Google Shape;308;g2c01ffe7a51_0_131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309" name="Google Shape;309;g2c01ffe7a51_0_13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" name="Google Shape;310;g2c01ffe7a51_0_131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" name="Google Shape;311;g2c01ffe7a51_0_131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12" name="Google Shape;312;g2c01ffe7a51_0_131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13" name="Google Shape;313;g2c01ffe7a51_0_131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314" name="Google Shape;314;g2c01ffe7a51_0_131" title="IMG_1479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238" y="2121800"/>
            <a:ext cx="8725526" cy="490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B5C56CC1-1427-41F9-6446-7CD9431EA335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c05ba629c8_0_287"/>
          <p:cNvSpPr txBox="1"/>
          <p:nvPr/>
        </p:nvSpPr>
        <p:spPr>
          <a:xfrm>
            <a:off x="9144000" y="989100"/>
            <a:ext cx="91440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Haley Elementary School Chandler, Arizona</a:t>
            </a:r>
            <a:endParaRPr sz="500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334" name="Google Shape;334;g2c05ba629c8_0_287"/>
          <p:cNvSpPr txBox="1"/>
          <p:nvPr/>
        </p:nvSpPr>
        <p:spPr>
          <a:xfrm>
            <a:off x="9235350" y="5117888"/>
            <a:ext cx="89613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“This was a review of school rules for second semester &amp; we played this video during morning announcements and in the lunchroom during the first week of the semester”.</a:t>
            </a:r>
            <a:endParaRPr sz="4000"/>
          </a:p>
        </p:txBody>
      </p:sp>
      <p:cxnSp>
        <p:nvCxnSpPr>
          <p:cNvPr id="335" name="Google Shape;335;g2c05ba629c8_0_287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36" name="Google Shape;336;g2c05ba629c8_0_287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337" name="Google Shape;337;g2c05ba629c8_0_287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8" name="Google Shape;338;g2c05ba629c8_0_287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9" name="Google Shape;339;g2c05ba629c8_0_287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40" name="Google Shape;340;g2c05ba629c8_0_287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41" name="Google Shape;341;g2c05ba629c8_0_287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342" name="Google Shape;342;g2c05ba629c8_0_287" title="Haley Elementary School Rule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350" y="1661329"/>
            <a:ext cx="8961300" cy="5040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CF85E898-8D6B-A371-5FC3-ABAF7A0BA8AE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c05ba629c8_0_270"/>
          <p:cNvSpPr txBox="1"/>
          <p:nvPr/>
        </p:nvSpPr>
        <p:spPr>
          <a:xfrm>
            <a:off x="9144000" y="989100"/>
            <a:ext cx="91440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Natoma Station Elementary Folsom, California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320" name="Google Shape;320;g2c05ba629c8_0_270"/>
          <p:cNvSpPr txBox="1"/>
          <p:nvPr/>
        </p:nvSpPr>
        <p:spPr>
          <a:xfrm>
            <a:off x="9664800" y="4997631"/>
            <a:ext cx="81024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“We shared this video on our weekly school newsletter , on our website and each teacher played it in class during our monthly morning message”</a:t>
            </a:r>
            <a:endParaRPr sz="4000"/>
          </a:p>
        </p:txBody>
      </p:sp>
      <p:cxnSp>
        <p:nvCxnSpPr>
          <p:cNvPr id="321" name="Google Shape;321;g2c05ba629c8_0_270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22" name="Google Shape;322;g2c05ba629c8_0_270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323" name="Google Shape;323;g2c05ba629c8_0_270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4" name="Google Shape;324;g2c05ba629c8_0_270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5" name="Google Shape;325;g2c05ba629c8_0_270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26" name="Google Shape;326;g2c05ba629c8_0_270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27" name="Google Shape;327;g2c05ba629c8_0_270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328" name="Google Shape;328;g2c05ba629c8_0_27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337" y="1933623"/>
            <a:ext cx="8809326" cy="47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5AE2400A-B300-A4BE-E9F3-57A01197FFB6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g2c01ffe7a51_0_78"/>
          <p:cNvGrpSpPr/>
          <p:nvPr/>
        </p:nvGrpSpPr>
        <p:grpSpPr>
          <a:xfrm>
            <a:off x="0" y="2513799"/>
            <a:ext cx="18288118" cy="7773339"/>
            <a:chOff x="0" y="-47625"/>
            <a:chExt cx="4816592" cy="1875308"/>
          </a:xfrm>
        </p:grpSpPr>
        <p:sp>
          <p:nvSpPr>
            <p:cNvPr id="348" name="Google Shape;348;g2c01ffe7a51_0_78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9" name="Google Shape;349;g2c01ffe7a51_0_78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0" name="Google Shape;350;g2c01ffe7a51_0_78"/>
          <p:cNvSpPr txBox="1"/>
          <p:nvPr/>
        </p:nvSpPr>
        <p:spPr>
          <a:xfrm>
            <a:off x="0" y="-257175"/>
            <a:ext cx="18288000" cy="3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930">
                <a:solidFill>
                  <a:srgbClr val="252422"/>
                </a:solidFill>
              </a:rPr>
              <a:t>INSTRUCTION</a:t>
            </a:r>
            <a:endParaRPr sz="100"/>
          </a:p>
        </p:txBody>
      </p:sp>
      <p:sp>
        <p:nvSpPr>
          <p:cNvPr id="351" name="Google Shape;351;g2c01ffe7a51_0_78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2c01ffe7a51_0_78"/>
          <p:cNvSpPr txBox="1"/>
          <p:nvPr/>
        </p:nvSpPr>
        <p:spPr>
          <a:xfrm>
            <a:off x="-25" y="2755475"/>
            <a:ext cx="18288000" cy="764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30000"/>
              </a:lnSpc>
            </a:pPr>
            <a:endParaRPr lang="en-US" sz="5000" dirty="0">
              <a:solidFill>
                <a:srgbClr val="FFFCF2"/>
              </a:solidFill>
            </a:endParaRPr>
          </a:p>
          <a:p>
            <a:pPr algn="ctr">
              <a:lnSpc>
                <a:spcPct val="130000"/>
              </a:lnSpc>
            </a:pPr>
            <a:endParaRPr lang="en-US" sz="5000" dirty="0">
              <a:solidFill>
                <a:srgbClr val="FFFCF2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4400" dirty="0">
                <a:solidFill>
                  <a:srgbClr val="FFFCF2"/>
                </a:solidFill>
              </a:rPr>
              <a:t>FIRST PLACE: Santa Ana High School - Santa Ana, California</a:t>
            </a:r>
          </a:p>
          <a:p>
            <a:pPr algn="ctr">
              <a:lnSpc>
                <a:spcPct val="130000"/>
              </a:lnSpc>
            </a:pPr>
            <a:r>
              <a:rPr lang="en-US" sz="4400" dirty="0">
                <a:solidFill>
                  <a:srgbClr val="FFFCF2"/>
                </a:solidFill>
              </a:rPr>
              <a:t>SECOND PLACE: Princeton Intermediate School - Princeton, Minnesota</a:t>
            </a: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CF2"/>
                </a:solidFill>
              </a:rPr>
              <a:t>THIRD PLACE: Center High School - Kansas City, Missouri</a:t>
            </a:r>
            <a:endParaRPr sz="44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</p:txBody>
      </p:sp>
      <p:sp>
        <p:nvSpPr>
          <p:cNvPr id="353" name="Google Shape;353;g2c01ffe7a51_0_78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354" name="Google Shape;354;g2c01ffe7a51_0_78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55" name="Google Shape;355;g2c01ffe7a51_0_78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7965339-12A2-4C9F-44BF-16EC2197415F}"/>
              </a:ext>
            </a:extLst>
          </p:cNvPr>
          <p:cNvSpPr/>
          <p:nvPr/>
        </p:nvSpPr>
        <p:spPr>
          <a:xfrm>
            <a:off x="2818025" y="3096976"/>
            <a:ext cx="12651900" cy="1101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CF2"/>
                </a:solidFill>
              </a:rPr>
              <a:t>And </a:t>
            </a:r>
            <a:r>
              <a:rPr lang="en-US" sz="4000" i="1" dirty="0">
                <a:solidFill>
                  <a:srgbClr val="FFFCF2"/>
                </a:solidFill>
              </a:rPr>
              <a:t>The</a:t>
            </a:r>
            <a:r>
              <a:rPr lang="en-US" sz="4000" dirty="0">
                <a:solidFill>
                  <a:srgbClr val="FFFCF2"/>
                </a:solidFill>
              </a:rPr>
              <a:t> Intermediate/High School Winners Are: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c05ba629c8_0_329"/>
          <p:cNvSpPr txBox="1"/>
          <p:nvPr/>
        </p:nvSpPr>
        <p:spPr>
          <a:xfrm>
            <a:off x="9144000" y="989100"/>
            <a:ext cx="91440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dk1"/>
                </a:solidFill>
              </a:rPr>
              <a:t>Santa Ana High School</a:t>
            </a:r>
            <a:endParaRPr sz="5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dk1"/>
                </a:solidFill>
              </a:rPr>
              <a:t>Santa Ana, California</a:t>
            </a:r>
            <a:endParaRPr sz="5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 dirty="0">
              <a:solidFill>
                <a:schemeClr val="dk1"/>
              </a:solidFill>
            </a:endParaRPr>
          </a:p>
        </p:txBody>
      </p:sp>
      <p:sp>
        <p:nvSpPr>
          <p:cNvPr id="389" name="Google Shape;389;g2c05ba629c8_0_329"/>
          <p:cNvSpPr txBox="1"/>
          <p:nvPr/>
        </p:nvSpPr>
        <p:spPr>
          <a:xfrm>
            <a:off x="9664800" y="4997631"/>
            <a:ext cx="81024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“This video was part of our school-wide spring lesson and challenge activity”.</a:t>
            </a:r>
            <a:endParaRPr sz="4000"/>
          </a:p>
        </p:txBody>
      </p:sp>
      <p:cxnSp>
        <p:nvCxnSpPr>
          <p:cNvPr id="390" name="Google Shape;390;g2c05ba629c8_0_329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91" name="Google Shape;391;g2c05ba629c8_0_329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392" name="Google Shape;392;g2c05ba629c8_0_329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" name="Google Shape;393;g2c05ba629c8_0_329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4" name="Google Shape;394;g2c05ba629c8_0_329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95" name="Google Shape;395;g2c05ba629c8_0_329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96" name="Google Shape;396;g2c05ba629c8_0_329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397" name="Google Shape;397;g2c05ba629c8_0_32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684" y="2373765"/>
            <a:ext cx="8839200" cy="40418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811103C9-2A62-4A7A-3288-A3F80FEF0686}"/>
              </a:ext>
            </a:extLst>
          </p:cNvPr>
          <p:cNvSpPr/>
          <p:nvPr/>
        </p:nvSpPr>
        <p:spPr>
          <a:xfrm>
            <a:off x="753460" y="6937033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3160340"/>
      </p:ext>
    </p:extLst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c05ba629c8_0_315"/>
          <p:cNvSpPr txBox="1"/>
          <p:nvPr/>
        </p:nvSpPr>
        <p:spPr>
          <a:xfrm>
            <a:off x="9144000" y="989100"/>
            <a:ext cx="9144000" cy="4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Princeton Intermediate School Princeton, Minnesota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375" name="Google Shape;375;g2c05ba629c8_0_315"/>
          <p:cNvSpPr txBox="1"/>
          <p:nvPr/>
        </p:nvSpPr>
        <p:spPr>
          <a:xfrm>
            <a:off x="9144000" y="4251775"/>
            <a:ext cx="9144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“This video is used to teach and reinforce the proper way to talk milk for breakfast and lunch as well as returning trays properly.  The video is shown during a Tiger Pride Newscast and reinforced by teachers”.</a:t>
            </a:r>
            <a:endParaRPr sz="4000"/>
          </a:p>
        </p:txBody>
      </p:sp>
      <p:cxnSp>
        <p:nvCxnSpPr>
          <p:cNvPr id="376" name="Google Shape;376;g2c05ba629c8_0_315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77" name="Google Shape;377;g2c05ba629c8_0_315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378" name="Google Shape;378;g2c05ba629c8_0_31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9" name="Google Shape;379;g2c05ba629c8_0_315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0" name="Google Shape;380;g2c05ba629c8_0_315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81" name="Google Shape;381;g2c05ba629c8_0_315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82" name="Google Shape;382;g2c05ba629c8_0_315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383" name="Google Shape;383;g2c05ba629c8_0_315" title="Empathy - Cafeteria Trays and Milk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79" y="1902919"/>
            <a:ext cx="8865579" cy="49869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BC82C3D4-B745-662A-CB7B-0A9BB45BDA50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136215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c05ba629c8_0_302"/>
          <p:cNvSpPr txBox="1"/>
          <p:nvPr/>
        </p:nvSpPr>
        <p:spPr>
          <a:xfrm>
            <a:off x="9144000" y="989100"/>
            <a:ext cx="9144000" cy="4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Center High School</a:t>
            </a:r>
            <a:endParaRPr sz="500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Kansas City, Missouri</a:t>
            </a:r>
            <a:endParaRPr sz="5000"/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361" name="Google Shape;361;g2c05ba629c8_0_302"/>
          <p:cNvSpPr txBox="1"/>
          <p:nvPr/>
        </p:nvSpPr>
        <p:spPr>
          <a:xfrm>
            <a:off x="9664800" y="4997631"/>
            <a:ext cx="81024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“This video was shown during Advisory at the beginning of second semester to review expectations. It is also shown to new students during their orientaiton”. </a:t>
            </a:r>
            <a:endParaRPr sz="4000"/>
          </a:p>
        </p:txBody>
      </p:sp>
      <p:cxnSp>
        <p:nvCxnSpPr>
          <p:cNvPr id="362" name="Google Shape;362;g2c05ba629c8_0_302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63" name="Google Shape;363;g2c05ba629c8_0_302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364" name="Google Shape;364;g2c05ba629c8_0_302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5" name="Google Shape;365;g2c05ba629c8_0_302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6" name="Google Shape;366;g2c05ba629c8_0_302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67" name="Google Shape;367;g2c05ba629c8_0_302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368" name="Google Shape;368;g2c05ba629c8_0_302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369" name="Google Shape;369;g2c05ba629c8_0_302" title="CHS has P.O.W.E.R.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00" y="2125685"/>
            <a:ext cx="8132000" cy="4574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08480263-61CD-4B9A-43C3-2912268C8763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" name="Google Shape;402;g26b181d946e_0_24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403" name="Google Shape;403;g26b181d946e_0_2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4" name="Google Shape;404;g26b181d946e_0_24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05" name="Google Shape;405;g26b181d946e_0_24"/>
          <p:cNvCxnSpPr/>
          <p:nvPr/>
        </p:nvCxnSpPr>
        <p:spPr>
          <a:xfrm>
            <a:off x="-666314" y="2019935"/>
            <a:ext cx="98103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6" name="Google Shape;406;g26b181d946e_0_24"/>
          <p:cNvSpPr txBox="1"/>
          <p:nvPr/>
        </p:nvSpPr>
        <p:spPr>
          <a:xfrm>
            <a:off x="1200967" y="7906405"/>
            <a:ext cx="4357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g26b181d946e_0_24"/>
          <p:cNvSpPr txBox="1"/>
          <p:nvPr/>
        </p:nvSpPr>
        <p:spPr>
          <a:xfrm>
            <a:off x="1028700" y="962025"/>
            <a:ext cx="8253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252422"/>
                </a:solidFill>
              </a:rPr>
              <a:t>THE CATEGORIES</a:t>
            </a:r>
            <a:endParaRPr/>
          </a:p>
        </p:txBody>
      </p:sp>
      <p:sp>
        <p:nvSpPr>
          <p:cNvPr id="408" name="Google Shape;408;g26b181d946e_0_24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09" name="Google Shape;409;g26b181d946e_0_24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10" name="Google Shape;410;g26b181d946e_0_24"/>
          <p:cNvSpPr txBox="1"/>
          <p:nvPr/>
        </p:nvSpPr>
        <p:spPr>
          <a:xfrm>
            <a:off x="102280" y="9186550"/>
            <a:ext cx="9810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grpSp>
        <p:nvGrpSpPr>
          <p:cNvPr id="411" name="Google Shape;411;g26b181d946e_0_24"/>
          <p:cNvGrpSpPr/>
          <p:nvPr/>
        </p:nvGrpSpPr>
        <p:grpSpPr>
          <a:xfrm>
            <a:off x="10305725" y="2011324"/>
            <a:ext cx="6776733" cy="7057628"/>
            <a:chOff x="10305725" y="2011324"/>
            <a:chExt cx="6776733" cy="7057628"/>
          </a:xfrm>
        </p:grpSpPr>
        <p:grpSp>
          <p:nvGrpSpPr>
            <p:cNvPr id="412" name="Google Shape;412;g26b181d946e_0_24"/>
            <p:cNvGrpSpPr/>
            <p:nvPr/>
          </p:nvGrpSpPr>
          <p:grpSpPr>
            <a:xfrm>
              <a:off x="10305725" y="2011324"/>
              <a:ext cx="6776733" cy="7057628"/>
              <a:chOff x="0" y="-28575"/>
              <a:chExt cx="1238438" cy="1753535"/>
            </a:xfrm>
          </p:grpSpPr>
          <p:sp>
            <p:nvSpPr>
              <p:cNvPr id="413" name="Google Shape;413;g26b181d946e_0_24"/>
              <p:cNvSpPr/>
              <p:nvPr/>
            </p:nvSpPr>
            <p:spPr>
              <a:xfrm>
                <a:off x="0" y="0"/>
                <a:ext cx="1238438" cy="1724960"/>
              </a:xfrm>
              <a:custGeom>
                <a:avLst/>
                <a:gdLst/>
                <a:ahLst/>
                <a:cxnLst/>
                <a:rect l="l" t="t" r="r" b="b"/>
                <a:pathLst>
                  <a:path w="1238438" h="1724960" extrusionOk="0">
                    <a:moveTo>
                      <a:pt x="0" y="0"/>
                    </a:moveTo>
                    <a:lnTo>
                      <a:pt x="1238438" y="0"/>
                    </a:lnTo>
                    <a:lnTo>
                      <a:pt x="1238438" y="1724960"/>
                    </a:lnTo>
                    <a:lnTo>
                      <a:pt x="0" y="1724960"/>
                    </a:lnTo>
                    <a:close/>
                  </a:path>
                </a:pathLst>
              </a:custGeom>
              <a:solidFill>
                <a:srgbClr val="25242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4" name="Google Shape;414;g26b181d946e_0_24"/>
              <p:cNvSpPr txBox="1"/>
              <p:nvPr/>
            </p:nvSpPr>
            <p:spPr>
              <a:xfrm>
                <a:off x="0" y="-28575"/>
                <a:ext cx="1238400" cy="17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Google Shape;415;g26b181d946e_0_24"/>
            <p:cNvSpPr txBox="1"/>
            <p:nvPr/>
          </p:nvSpPr>
          <p:spPr>
            <a:xfrm>
              <a:off x="10391838" y="6594750"/>
              <a:ext cx="6604500" cy="19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CF2"/>
                  </a:solidFill>
                </a:rPr>
                <a:t>School Engagement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Elementary/General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High School/Intermediate</a:t>
              </a:r>
              <a:endParaRPr sz="3600">
                <a:solidFill>
                  <a:srgbClr val="FFFCF2"/>
                </a:solidFill>
              </a:endParaRPr>
            </a:p>
          </p:txBody>
        </p:sp>
        <p:sp>
          <p:nvSpPr>
            <p:cNvPr id="416" name="Google Shape;416;g26b181d946e_0_24"/>
            <p:cNvSpPr/>
            <p:nvPr/>
          </p:nvSpPr>
          <p:spPr>
            <a:xfrm>
              <a:off x="10568588" y="2578886"/>
              <a:ext cx="6423231" cy="3126346"/>
            </a:xfrm>
            <a:custGeom>
              <a:avLst/>
              <a:gdLst/>
              <a:ahLst/>
              <a:cxnLst/>
              <a:rect l="l" t="t" r="r" b="b"/>
              <a:pathLst>
                <a:path w="6423231" h="3126346" extrusionOk="0">
                  <a:moveTo>
                    <a:pt x="0" y="0"/>
                  </a:moveTo>
                  <a:lnTo>
                    <a:pt x="6423231" y="0"/>
                  </a:lnTo>
                  <a:lnTo>
                    <a:pt x="6423231" y="3126346"/>
                  </a:lnTo>
                  <a:lnTo>
                    <a:pt x="0" y="31263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18528" b="-18519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17" name="Google Shape;417;g26b181d946e_0_24"/>
          <p:cNvGrpSpPr/>
          <p:nvPr/>
        </p:nvGrpSpPr>
        <p:grpSpPr>
          <a:xfrm>
            <a:off x="1028700" y="2019924"/>
            <a:ext cx="6845550" cy="7057628"/>
            <a:chOff x="1028700" y="2019924"/>
            <a:chExt cx="6845550" cy="7057628"/>
          </a:xfrm>
        </p:grpSpPr>
        <p:grpSp>
          <p:nvGrpSpPr>
            <p:cNvPr id="418" name="Google Shape;418;g26b181d946e_0_24"/>
            <p:cNvGrpSpPr/>
            <p:nvPr/>
          </p:nvGrpSpPr>
          <p:grpSpPr>
            <a:xfrm>
              <a:off x="1028700" y="2019924"/>
              <a:ext cx="6776733" cy="7057628"/>
              <a:chOff x="0" y="-28575"/>
              <a:chExt cx="1238438" cy="1753535"/>
            </a:xfrm>
          </p:grpSpPr>
          <p:sp>
            <p:nvSpPr>
              <p:cNvPr id="419" name="Google Shape;419;g26b181d946e_0_24"/>
              <p:cNvSpPr/>
              <p:nvPr/>
            </p:nvSpPr>
            <p:spPr>
              <a:xfrm>
                <a:off x="0" y="0"/>
                <a:ext cx="1238438" cy="1724960"/>
              </a:xfrm>
              <a:custGeom>
                <a:avLst/>
                <a:gdLst/>
                <a:ahLst/>
                <a:cxnLst/>
                <a:rect l="l" t="t" r="r" b="b"/>
                <a:pathLst>
                  <a:path w="1238438" h="1724960" extrusionOk="0">
                    <a:moveTo>
                      <a:pt x="0" y="0"/>
                    </a:moveTo>
                    <a:lnTo>
                      <a:pt x="1238438" y="0"/>
                    </a:lnTo>
                    <a:lnTo>
                      <a:pt x="1238438" y="1724960"/>
                    </a:lnTo>
                    <a:lnTo>
                      <a:pt x="0" y="1724960"/>
                    </a:lnTo>
                    <a:close/>
                  </a:path>
                </a:pathLst>
              </a:custGeom>
              <a:solidFill>
                <a:srgbClr val="25242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0" name="Google Shape;420;g26b181d946e_0_24"/>
              <p:cNvSpPr txBox="1"/>
              <p:nvPr/>
            </p:nvSpPr>
            <p:spPr>
              <a:xfrm>
                <a:off x="0" y="-28575"/>
                <a:ext cx="1238400" cy="17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1" name="Google Shape;421;g26b181d946e_0_24"/>
            <p:cNvSpPr txBox="1"/>
            <p:nvPr/>
          </p:nvSpPr>
          <p:spPr>
            <a:xfrm>
              <a:off x="1269750" y="6448388"/>
              <a:ext cx="6604500" cy="19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CF2"/>
                  </a:solidFill>
                </a:rPr>
                <a:t>Instruction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Elementary/General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High School/Intermediate</a:t>
              </a:r>
              <a:endParaRPr sz="3600">
                <a:solidFill>
                  <a:srgbClr val="FFFCF2"/>
                </a:solidFill>
              </a:endParaRPr>
            </a:p>
          </p:txBody>
        </p:sp>
        <p:sp>
          <p:nvSpPr>
            <p:cNvPr id="422" name="Google Shape;422;g26b181d946e_0_24"/>
            <p:cNvSpPr/>
            <p:nvPr/>
          </p:nvSpPr>
          <p:spPr>
            <a:xfrm>
              <a:off x="1205438" y="2578871"/>
              <a:ext cx="6423231" cy="3126346"/>
            </a:xfrm>
            <a:custGeom>
              <a:avLst/>
              <a:gdLst/>
              <a:ahLst/>
              <a:cxnLst/>
              <a:rect l="l" t="t" r="r" b="b"/>
              <a:pathLst>
                <a:path w="6423231" h="3126346" extrusionOk="0">
                  <a:moveTo>
                    <a:pt x="0" y="0"/>
                  </a:moveTo>
                  <a:lnTo>
                    <a:pt x="6423232" y="0"/>
                  </a:lnTo>
                  <a:lnTo>
                    <a:pt x="6423232" y="3126346"/>
                  </a:lnTo>
                  <a:lnTo>
                    <a:pt x="0" y="31263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8479" b="-18489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6b1207ed3a_0_45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" name="Google Shape;428;g26b1207ed3a_0_45"/>
          <p:cNvGrpSpPr/>
          <p:nvPr/>
        </p:nvGrpSpPr>
        <p:grpSpPr>
          <a:xfrm>
            <a:off x="0" y="8891438"/>
            <a:ext cx="18288118" cy="1395792"/>
            <a:chOff x="0" y="-47625"/>
            <a:chExt cx="4816592" cy="1875308"/>
          </a:xfrm>
        </p:grpSpPr>
        <p:sp>
          <p:nvSpPr>
            <p:cNvPr id="429" name="Google Shape;429;g26b1207ed3a_0_45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" name="Google Shape;430;g26b1207ed3a_0_45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1" name="Google Shape;431;g26b1207ed3a_0_45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432" name="Google Shape;432;g26b1207ed3a_0_45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33" name="Google Shape;433;g26b1207ed3a_0_45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34" name="Google Shape;434;g26b1207ed3a_0_45"/>
          <p:cNvSpPr txBox="1"/>
          <p:nvPr/>
        </p:nvSpPr>
        <p:spPr>
          <a:xfrm>
            <a:off x="102250" y="0"/>
            <a:ext cx="18185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252422"/>
                </a:solidFill>
              </a:rPr>
              <a:t>SCHOOL ENGAGEMENT RUBRIC</a:t>
            </a:r>
            <a:endParaRPr sz="8800">
              <a:solidFill>
                <a:srgbClr val="252422"/>
              </a:solidFill>
            </a:endParaRPr>
          </a:p>
        </p:txBody>
      </p:sp>
      <p:grpSp>
        <p:nvGrpSpPr>
          <p:cNvPr id="435" name="Google Shape;435;g26b1207ed3a_0_45"/>
          <p:cNvGrpSpPr/>
          <p:nvPr/>
        </p:nvGrpSpPr>
        <p:grpSpPr>
          <a:xfrm>
            <a:off x="4438772" y="1050531"/>
            <a:ext cx="9410581" cy="7777255"/>
            <a:chOff x="4216125" y="1114050"/>
            <a:chExt cx="9856075" cy="8326825"/>
          </a:xfrm>
        </p:grpSpPr>
        <p:pic>
          <p:nvPicPr>
            <p:cNvPr id="436" name="Google Shape;436;g26b1207ed3a_0_45"/>
            <p:cNvPicPr preferRelativeResize="0"/>
            <p:nvPr/>
          </p:nvPicPr>
          <p:blipFill rotWithShape="1">
            <a:blip r:embed="rId3">
              <a:alphaModFix/>
            </a:blip>
            <a:srcRect b="40044"/>
            <a:stretch/>
          </p:blipFill>
          <p:spPr>
            <a:xfrm>
              <a:off x="4216125" y="1114050"/>
              <a:ext cx="9856075" cy="7478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7" name="Google Shape;437;g26b1207ed3a_0_45"/>
            <p:cNvPicPr preferRelativeResize="0"/>
            <p:nvPr/>
          </p:nvPicPr>
          <p:blipFill rotWithShape="1">
            <a:blip r:embed="rId3">
              <a:alphaModFix/>
            </a:blip>
            <a:srcRect t="93198"/>
            <a:stretch/>
          </p:blipFill>
          <p:spPr>
            <a:xfrm>
              <a:off x="4216125" y="8592500"/>
              <a:ext cx="9856075" cy="848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bea272570b_0_124"/>
          <p:cNvSpPr/>
          <p:nvPr/>
        </p:nvSpPr>
        <p:spPr>
          <a:xfrm>
            <a:off x="-539289" y="-2183207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19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3" name="Google Shape;123;g2bea272570b_0_124"/>
          <p:cNvSpPr txBox="1"/>
          <p:nvPr/>
        </p:nvSpPr>
        <p:spPr>
          <a:xfrm>
            <a:off x="0" y="903832"/>
            <a:ext cx="18288000" cy="3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231">
                <a:solidFill>
                  <a:srgbClr val="252422"/>
                </a:solidFill>
              </a:rPr>
              <a:t>OVERVIEW</a:t>
            </a:r>
            <a:endParaRPr/>
          </a:p>
        </p:txBody>
      </p:sp>
      <p:grpSp>
        <p:nvGrpSpPr>
          <p:cNvPr id="124" name="Google Shape;124;g2bea272570b_0_124"/>
          <p:cNvGrpSpPr/>
          <p:nvPr/>
        </p:nvGrpSpPr>
        <p:grpSpPr>
          <a:xfrm>
            <a:off x="0" y="5894943"/>
            <a:ext cx="18288118" cy="4392254"/>
            <a:chOff x="0" y="-47625"/>
            <a:chExt cx="4816592" cy="1156800"/>
          </a:xfrm>
        </p:grpSpPr>
        <p:sp>
          <p:nvSpPr>
            <p:cNvPr id="125" name="Google Shape;125;g2bea272570b_0_124"/>
            <p:cNvSpPr/>
            <p:nvPr/>
          </p:nvSpPr>
          <p:spPr>
            <a:xfrm>
              <a:off x="0" y="0"/>
              <a:ext cx="4816592" cy="1109130"/>
            </a:xfrm>
            <a:custGeom>
              <a:avLst/>
              <a:gdLst/>
              <a:ahLst/>
              <a:cxnLst/>
              <a:rect l="l" t="t" r="r" b="b"/>
              <a:pathLst>
                <a:path w="4816592" h="110913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09130"/>
                  </a:lnTo>
                  <a:lnTo>
                    <a:pt x="0" y="1109130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Google Shape;126;g2bea272570b_0_124"/>
            <p:cNvSpPr txBox="1"/>
            <p:nvPr/>
          </p:nvSpPr>
          <p:spPr>
            <a:xfrm>
              <a:off x="0" y="-47625"/>
              <a:ext cx="48165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" name="Google Shape;127;g2bea272570b_0_124"/>
          <p:cNvSpPr txBox="1"/>
          <p:nvPr/>
        </p:nvSpPr>
        <p:spPr>
          <a:xfrm>
            <a:off x="449625" y="7382025"/>
            <a:ext cx="11650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FFFCF2"/>
                </a:solidFill>
              </a:rPr>
              <a:t>NORMS, OBJECTIVES</a:t>
            </a:r>
            <a:endParaRPr/>
          </a:p>
        </p:txBody>
      </p:sp>
      <p:cxnSp>
        <p:nvCxnSpPr>
          <p:cNvPr id="128" name="Google Shape;128;g2bea272570b_0_124"/>
          <p:cNvCxnSpPr/>
          <p:nvPr/>
        </p:nvCxnSpPr>
        <p:spPr>
          <a:xfrm>
            <a:off x="-1088457" y="8200435"/>
            <a:ext cx="12481200" cy="43500"/>
          </a:xfrm>
          <a:prstGeom prst="straightConnector1">
            <a:avLst/>
          </a:prstGeom>
          <a:noFill/>
          <a:ln w="38100" cap="flat" cmpd="sng">
            <a:solidFill>
              <a:srgbClr val="FFFC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" name="Google Shape;129;g2bea272570b_0_124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130" name="Google Shape;130;g2bea272570b_0_124"/>
          <p:cNvSpPr txBox="1"/>
          <p:nvPr/>
        </p:nvSpPr>
        <p:spPr>
          <a:xfrm>
            <a:off x="11241932" y="947928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/>
          </a:p>
        </p:txBody>
      </p:sp>
      <p:sp>
        <p:nvSpPr>
          <p:cNvPr id="131" name="Google Shape;131;g2bea272570b_0_124"/>
          <p:cNvSpPr txBox="1"/>
          <p:nvPr/>
        </p:nvSpPr>
        <p:spPr>
          <a:xfrm>
            <a:off x="11241932" y="975360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" name="Google Shape;442;g26b1207ed3a_0_72"/>
          <p:cNvGrpSpPr/>
          <p:nvPr/>
        </p:nvGrpSpPr>
        <p:grpSpPr>
          <a:xfrm>
            <a:off x="0" y="8891438"/>
            <a:ext cx="18288118" cy="1395792"/>
            <a:chOff x="0" y="-47625"/>
            <a:chExt cx="4816592" cy="1875308"/>
          </a:xfrm>
        </p:grpSpPr>
        <p:sp>
          <p:nvSpPr>
            <p:cNvPr id="443" name="Google Shape;443;g26b1207ed3a_0_72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4" name="Google Shape;444;g26b1207ed3a_0_72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5" name="Google Shape;445;g26b1207ed3a_0_72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446" name="Google Shape;446;g26b1207ed3a_0_72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47" name="Google Shape;447;g26b1207ed3a_0_72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48" name="Google Shape;448;g26b1207ed3a_0_72"/>
          <p:cNvSpPr txBox="1"/>
          <p:nvPr/>
        </p:nvSpPr>
        <p:spPr>
          <a:xfrm>
            <a:off x="102250" y="0"/>
            <a:ext cx="181857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800">
                <a:solidFill>
                  <a:srgbClr val="252422"/>
                </a:solidFill>
              </a:rPr>
              <a:t>SCHOOL ENGAGEMENT RUBRIC</a:t>
            </a:r>
            <a:endParaRPr sz="8800">
              <a:solidFill>
                <a:srgbClr val="252422"/>
              </a:solidFill>
            </a:endParaRPr>
          </a:p>
        </p:txBody>
      </p:sp>
      <p:grpSp>
        <p:nvGrpSpPr>
          <p:cNvPr id="449" name="Google Shape;449;g26b1207ed3a_0_72"/>
          <p:cNvGrpSpPr/>
          <p:nvPr/>
        </p:nvGrpSpPr>
        <p:grpSpPr>
          <a:xfrm>
            <a:off x="3377427" y="1260428"/>
            <a:ext cx="11635344" cy="7156710"/>
            <a:chOff x="4438688" y="1050530"/>
            <a:chExt cx="9410663" cy="5788345"/>
          </a:xfrm>
        </p:grpSpPr>
        <p:pic>
          <p:nvPicPr>
            <p:cNvPr id="450" name="Google Shape;450;g26b1207ed3a_0_72"/>
            <p:cNvPicPr preferRelativeResize="0"/>
            <p:nvPr/>
          </p:nvPicPr>
          <p:blipFill rotWithShape="1">
            <a:blip r:embed="rId3">
              <a:alphaModFix/>
            </a:blip>
            <a:srcRect b="89756"/>
            <a:stretch/>
          </p:blipFill>
          <p:spPr>
            <a:xfrm>
              <a:off x="4438775" y="1050530"/>
              <a:ext cx="9410575" cy="1193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1" name="Google Shape;451;g26b1207ed3a_0_72"/>
            <p:cNvPicPr preferRelativeResize="0"/>
            <p:nvPr/>
          </p:nvPicPr>
          <p:blipFill rotWithShape="1">
            <a:blip r:embed="rId3">
              <a:alphaModFix/>
            </a:blip>
            <a:srcRect t="94040"/>
            <a:stretch/>
          </p:blipFill>
          <p:spPr>
            <a:xfrm>
              <a:off x="4438688" y="6144625"/>
              <a:ext cx="9410575" cy="694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g26b1207ed3a_0_72"/>
            <p:cNvPicPr preferRelativeResize="0"/>
            <p:nvPr/>
          </p:nvPicPr>
          <p:blipFill rotWithShape="1">
            <a:blip r:embed="rId3">
              <a:alphaModFix/>
            </a:blip>
            <a:srcRect t="60484" b="6033"/>
            <a:stretch/>
          </p:blipFill>
          <p:spPr>
            <a:xfrm>
              <a:off x="4438775" y="2243950"/>
              <a:ext cx="9410575" cy="39006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26b181d946e_0_12"/>
          <p:cNvSpPr/>
          <p:nvPr/>
        </p:nvSpPr>
        <p:spPr>
          <a:xfrm>
            <a:off x="-539289" y="-2183207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19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58" name="Google Shape;458;g26b181d946e_0_12"/>
          <p:cNvSpPr txBox="1"/>
          <p:nvPr/>
        </p:nvSpPr>
        <p:spPr>
          <a:xfrm>
            <a:off x="0" y="1071955"/>
            <a:ext cx="18288000" cy="3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22">
                <a:solidFill>
                  <a:srgbClr val="252422"/>
                </a:solidFill>
              </a:rPr>
              <a:t>THE FILMS</a:t>
            </a:r>
            <a:endParaRPr/>
          </a:p>
        </p:txBody>
      </p:sp>
      <p:grpSp>
        <p:nvGrpSpPr>
          <p:cNvPr id="459" name="Google Shape;459;g26b181d946e_0_12"/>
          <p:cNvGrpSpPr/>
          <p:nvPr/>
        </p:nvGrpSpPr>
        <p:grpSpPr>
          <a:xfrm>
            <a:off x="0" y="5894943"/>
            <a:ext cx="18288118" cy="4392254"/>
            <a:chOff x="0" y="-47625"/>
            <a:chExt cx="4816592" cy="1156800"/>
          </a:xfrm>
        </p:grpSpPr>
        <p:sp>
          <p:nvSpPr>
            <p:cNvPr id="460" name="Google Shape;460;g26b181d946e_0_12"/>
            <p:cNvSpPr/>
            <p:nvPr/>
          </p:nvSpPr>
          <p:spPr>
            <a:xfrm>
              <a:off x="0" y="0"/>
              <a:ext cx="4816592" cy="1109130"/>
            </a:xfrm>
            <a:custGeom>
              <a:avLst/>
              <a:gdLst/>
              <a:ahLst/>
              <a:cxnLst/>
              <a:rect l="l" t="t" r="r" b="b"/>
              <a:pathLst>
                <a:path w="4816592" h="110913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09130"/>
                  </a:lnTo>
                  <a:lnTo>
                    <a:pt x="0" y="1109130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1" name="Google Shape;461;g26b181d946e_0_12"/>
            <p:cNvSpPr txBox="1"/>
            <p:nvPr/>
          </p:nvSpPr>
          <p:spPr>
            <a:xfrm>
              <a:off x="0" y="-47625"/>
              <a:ext cx="48165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62" name="Google Shape;462;g26b181d946e_0_12"/>
          <p:cNvCxnSpPr/>
          <p:nvPr/>
        </p:nvCxnSpPr>
        <p:spPr>
          <a:xfrm>
            <a:off x="-1088457" y="8200435"/>
            <a:ext cx="7979700" cy="0"/>
          </a:xfrm>
          <a:prstGeom prst="straightConnector1">
            <a:avLst/>
          </a:prstGeom>
          <a:noFill/>
          <a:ln w="38100" cap="flat" cmpd="sng">
            <a:solidFill>
              <a:srgbClr val="FFFC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3" name="Google Shape;463;g26b181d946e_0_12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464" name="Google Shape;464;g26b181d946e_0_12"/>
          <p:cNvSpPr txBox="1"/>
          <p:nvPr/>
        </p:nvSpPr>
        <p:spPr>
          <a:xfrm>
            <a:off x="11241932" y="947928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/>
          </a:p>
        </p:txBody>
      </p:sp>
      <p:sp>
        <p:nvSpPr>
          <p:cNvPr id="465" name="Google Shape;465;g26b181d946e_0_12"/>
          <p:cNvSpPr txBox="1"/>
          <p:nvPr/>
        </p:nvSpPr>
        <p:spPr>
          <a:xfrm>
            <a:off x="11241932" y="975360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Google Shape;470;g2c01ffe7a51_0_90"/>
          <p:cNvGrpSpPr/>
          <p:nvPr/>
        </p:nvGrpSpPr>
        <p:grpSpPr>
          <a:xfrm>
            <a:off x="0" y="2354974"/>
            <a:ext cx="18288118" cy="7932178"/>
            <a:chOff x="0" y="-47625"/>
            <a:chExt cx="4816592" cy="1875308"/>
          </a:xfrm>
        </p:grpSpPr>
        <p:sp>
          <p:nvSpPr>
            <p:cNvPr id="471" name="Google Shape;471;g2c01ffe7a51_0_90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2" name="Google Shape;472;g2c01ffe7a51_0_90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3" name="Google Shape;473;g2c01ffe7a51_0_90"/>
          <p:cNvSpPr txBox="1"/>
          <p:nvPr/>
        </p:nvSpPr>
        <p:spPr>
          <a:xfrm>
            <a:off x="-25" y="733100"/>
            <a:ext cx="18288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252422"/>
                </a:solidFill>
              </a:rPr>
              <a:t>SCHOOL ENGAGEMENT</a:t>
            </a:r>
            <a:endParaRPr sz="12000"/>
          </a:p>
        </p:txBody>
      </p:sp>
      <p:sp>
        <p:nvSpPr>
          <p:cNvPr id="474" name="Google Shape;474;g2c01ffe7a51_0_90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g2c01ffe7a51_0_90"/>
          <p:cNvSpPr txBox="1"/>
          <p:nvPr/>
        </p:nvSpPr>
        <p:spPr>
          <a:xfrm>
            <a:off x="-75" y="2930975"/>
            <a:ext cx="18288000" cy="4761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5000" dirty="0">
              <a:solidFill>
                <a:srgbClr val="FFFCF2"/>
              </a:solidFill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FFFCF2"/>
                </a:solidFill>
              </a:rPr>
              <a:t>FIRST PLACE: Berta </a:t>
            </a:r>
            <a:r>
              <a:rPr lang="en-US" sz="4400" dirty="0" err="1">
                <a:solidFill>
                  <a:srgbClr val="FFFCF2"/>
                </a:solidFill>
              </a:rPr>
              <a:t>Weathersbee</a:t>
            </a:r>
            <a:r>
              <a:rPr lang="en-US" sz="4400" dirty="0">
                <a:solidFill>
                  <a:srgbClr val="FFFCF2"/>
                </a:solidFill>
              </a:rPr>
              <a:t> Elementary - LaGrange, Georgia</a:t>
            </a:r>
            <a:endParaRPr sz="4400" dirty="0">
              <a:solidFill>
                <a:srgbClr val="FFFCF2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400" dirty="0">
                <a:solidFill>
                  <a:srgbClr val="FFFCF2"/>
                </a:solidFill>
              </a:rPr>
              <a:t>SECOND PLACE: Oak Chan Elementary School - Folsom, California</a:t>
            </a:r>
            <a:endParaRPr sz="44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rgbClr val="FFFCF2"/>
              </a:solidFill>
            </a:endParaRPr>
          </a:p>
        </p:txBody>
      </p:sp>
      <p:sp>
        <p:nvSpPr>
          <p:cNvPr id="476" name="Google Shape;476;g2c01ffe7a51_0_90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477" name="Google Shape;477;g2c01ffe7a51_0_90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78" name="Google Shape;478;g2c01ffe7a51_0_90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A9D71C-DE19-5280-C5A8-8962DC0B416E}"/>
              </a:ext>
            </a:extLst>
          </p:cNvPr>
          <p:cNvSpPr/>
          <p:nvPr/>
        </p:nvSpPr>
        <p:spPr>
          <a:xfrm>
            <a:off x="2818025" y="3096976"/>
            <a:ext cx="12651900" cy="1101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CF2"/>
                </a:solidFill>
              </a:rPr>
              <a:t>And </a:t>
            </a:r>
            <a:r>
              <a:rPr lang="en-US" sz="4000" i="1" dirty="0">
                <a:solidFill>
                  <a:srgbClr val="FFFCF2"/>
                </a:solidFill>
              </a:rPr>
              <a:t>The</a:t>
            </a:r>
            <a:r>
              <a:rPr lang="en-US" sz="4000" dirty="0">
                <a:solidFill>
                  <a:srgbClr val="FFFCF2"/>
                </a:solidFill>
              </a:rPr>
              <a:t> Elementary Winners Are: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2c05ba629c8_0_356"/>
          <p:cNvSpPr txBox="1"/>
          <p:nvPr/>
        </p:nvSpPr>
        <p:spPr>
          <a:xfrm>
            <a:off x="9144000" y="989100"/>
            <a:ext cx="91440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Berta Weathersbee Elementary LaGrange, Georgia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484" name="Google Shape;484;g2c05ba629c8_0_356"/>
          <p:cNvSpPr txBox="1"/>
          <p:nvPr/>
        </p:nvSpPr>
        <p:spPr>
          <a:xfrm>
            <a:off x="9664800" y="4997631"/>
            <a:ext cx="81024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“PBIS Characters Rowdy Robbie and Focused Felicia are headed to the Principal's office to tell him that Rowdie Robbie knows his B.E.S.T. Expectations”.</a:t>
            </a:r>
            <a:endParaRPr sz="4000">
              <a:solidFill>
                <a:srgbClr val="1F1F1F"/>
              </a:solidFill>
            </a:endParaRPr>
          </a:p>
        </p:txBody>
      </p:sp>
      <p:cxnSp>
        <p:nvCxnSpPr>
          <p:cNvPr id="485" name="Google Shape;485;g2c05ba629c8_0_356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486" name="Google Shape;486;g2c05ba629c8_0_356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487" name="Google Shape;487;g2c05ba629c8_0_356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8" name="Google Shape;488;g2c05ba629c8_0_356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g2c05ba629c8_0_356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90" name="Google Shape;490;g2c05ba629c8_0_356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491" name="Google Shape;491;g2c05ba629c8_0_356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492" name="Google Shape;492;g2c05ba629c8_0_356" descr="Rowdy Robbie knows his B.E.S.T. Expectations by heart and Focused Felicia is super proud of him! Principal Cooks affirms Felicia and Robbie for a job! 👍🏾 #bertasbest #bertaweathersbee #elementaryschool #pbis #fyp #fypシ #foryoupage #teachersoftiktok #viral #thebestareatberta #capturingkidshearts" title="Rowdy Robbie Expectation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79" y="1935311"/>
            <a:ext cx="9050975" cy="50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34C8D1CE-327D-BF17-CC9E-3AB3B9C41244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c05ba629c8_0_369"/>
          <p:cNvSpPr txBox="1"/>
          <p:nvPr/>
        </p:nvSpPr>
        <p:spPr>
          <a:xfrm>
            <a:off x="9144000" y="989100"/>
            <a:ext cx="9144000" cy="49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Oak Chan Elementary School Folsom, California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498" name="Google Shape;498;g2c05ba629c8_0_369"/>
          <p:cNvSpPr txBox="1"/>
          <p:nvPr/>
        </p:nvSpPr>
        <p:spPr>
          <a:xfrm>
            <a:off x="9850350" y="4197244"/>
            <a:ext cx="81024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“This video was used to kick off National Kindness Challenge Week of fun activities.  Teachers played it in the classroom, a link was sent home to families, and we even enjoyed it during a staff meeting”.</a:t>
            </a:r>
            <a:endParaRPr sz="4000"/>
          </a:p>
        </p:txBody>
      </p:sp>
      <p:cxnSp>
        <p:nvCxnSpPr>
          <p:cNvPr id="499" name="Google Shape;499;g2c05ba629c8_0_369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00" name="Google Shape;500;g2c05ba629c8_0_369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501" name="Google Shape;501;g2c05ba629c8_0_369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" name="Google Shape;502;g2c05ba629c8_0_369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3" name="Google Shape;503;g2c05ba629c8_0_369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04" name="Google Shape;504;g2c05ba629c8_0_369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05" name="Google Shape;505;g2c05ba629c8_0_369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506" name="Google Shape;506;g2c05ba629c8_0_36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79" y="2672535"/>
            <a:ext cx="8839198" cy="43702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1F6E6A25-AEB9-B914-2F66-793E35C29118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g2c01ffe7a51_0_14"/>
          <p:cNvGrpSpPr/>
          <p:nvPr/>
        </p:nvGrpSpPr>
        <p:grpSpPr>
          <a:xfrm>
            <a:off x="0" y="2580199"/>
            <a:ext cx="18288118" cy="7706953"/>
            <a:chOff x="0" y="-47625"/>
            <a:chExt cx="4816592" cy="1875308"/>
          </a:xfrm>
        </p:grpSpPr>
        <p:sp>
          <p:nvSpPr>
            <p:cNvPr id="512" name="Google Shape;512;g2c01ffe7a51_0_14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3" name="Google Shape;513;g2c01ffe7a51_0_14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4" name="Google Shape;514;g2c01ffe7a51_0_14"/>
          <p:cNvSpPr txBox="1"/>
          <p:nvPr/>
        </p:nvSpPr>
        <p:spPr>
          <a:xfrm>
            <a:off x="-25" y="733100"/>
            <a:ext cx="182880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0">
                <a:solidFill>
                  <a:srgbClr val="252422"/>
                </a:solidFill>
              </a:rPr>
              <a:t>SCHOOL ENGAGEMENT</a:t>
            </a:r>
            <a:endParaRPr sz="12000"/>
          </a:p>
        </p:txBody>
      </p:sp>
      <p:sp>
        <p:nvSpPr>
          <p:cNvPr id="515" name="Google Shape;515;g2c01ffe7a51_0_14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g2c01ffe7a51_0_14"/>
          <p:cNvSpPr txBox="1"/>
          <p:nvPr/>
        </p:nvSpPr>
        <p:spPr>
          <a:xfrm>
            <a:off x="-75" y="2930975"/>
            <a:ext cx="18288000" cy="480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4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rgbClr val="FFFCF2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4000" dirty="0">
                <a:solidFill>
                  <a:srgbClr val="FFFCF2"/>
                </a:solidFill>
              </a:rPr>
              <a:t>FIRST PLACE: Grant Community High School, District 124 - Fox Lake, Illinois</a:t>
            </a:r>
            <a:endParaRPr sz="4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FCF2"/>
                </a:solidFill>
              </a:rPr>
              <a:t>SECOND PLACE: Twin Rivers Unified School District – THIRD PLACE: Sacramento, California</a:t>
            </a:r>
            <a:endParaRPr sz="4000" dirty="0">
              <a:solidFill>
                <a:srgbClr val="FFFCF2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FFFCF2"/>
                </a:solidFill>
              </a:rPr>
              <a:t>THIRD PLACE: Birmingham City Schools - Birmingham, Alabama</a:t>
            </a:r>
            <a:endParaRPr sz="4000" dirty="0">
              <a:solidFill>
                <a:srgbClr val="FFFCF2"/>
              </a:solidFill>
            </a:endParaRPr>
          </a:p>
        </p:txBody>
      </p:sp>
      <p:sp>
        <p:nvSpPr>
          <p:cNvPr id="517" name="Google Shape;517;g2c01ffe7a51_0_14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518" name="Google Shape;518;g2c01ffe7a51_0_14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19" name="Google Shape;519;g2c01ffe7a51_0_14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00A64A-652B-7CE6-58AA-9437ACD65CEB}"/>
              </a:ext>
            </a:extLst>
          </p:cNvPr>
          <p:cNvSpPr/>
          <p:nvPr/>
        </p:nvSpPr>
        <p:spPr>
          <a:xfrm>
            <a:off x="2818025" y="3096976"/>
            <a:ext cx="12651900" cy="110166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FCF2"/>
                </a:solidFill>
              </a:rPr>
              <a:t>And </a:t>
            </a:r>
            <a:r>
              <a:rPr lang="en-US" sz="4000" i="1" dirty="0">
                <a:solidFill>
                  <a:srgbClr val="FFFCF2"/>
                </a:solidFill>
              </a:rPr>
              <a:t>The</a:t>
            </a:r>
            <a:r>
              <a:rPr lang="en-US" sz="4000" dirty="0">
                <a:solidFill>
                  <a:srgbClr val="FFFCF2"/>
                </a:solidFill>
              </a:rPr>
              <a:t> General/High School Winners Are: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c05ba629c8_0_381"/>
          <p:cNvSpPr txBox="1"/>
          <p:nvPr/>
        </p:nvSpPr>
        <p:spPr>
          <a:xfrm>
            <a:off x="9144000" y="989100"/>
            <a:ext cx="9144000" cy="59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Grant Community High School, District 124 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Fox Lake, Illinois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525" name="Google Shape;525;g2c05ba629c8_0_381"/>
          <p:cNvSpPr txBox="1"/>
          <p:nvPr/>
        </p:nvSpPr>
        <p:spPr>
          <a:xfrm>
            <a:off x="9664800" y="4997631"/>
            <a:ext cx="8102400" cy="38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“We show this video se veral times a year to promote positive school culture and reinforce the behavioral expectations on our school-wide matrix”.</a:t>
            </a:r>
            <a:endParaRPr sz="4000"/>
          </a:p>
        </p:txBody>
      </p:sp>
      <p:cxnSp>
        <p:nvCxnSpPr>
          <p:cNvPr id="526" name="Google Shape;526;g2c05ba629c8_0_381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27" name="Google Shape;527;g2c05ba629c8_0_381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528" name="Google Shape;528;g2c05ba629c8_0_381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9" name="Google Shape;529;g2c05ba629c8_0_381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0" name="Google Shape;530;g2c05ba629c8_0_381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31" name="Google Shape;531;g2c05ba629c8_0_381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32" name="Google Shape;532;g2c05ba629c8_0_381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533" name="Google Shape;533;g2c05ba629c8_0_381" title="PBIS at GCHS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0800" y="2173375"/>
            <a:ext cx="8538900" cy="48031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BA7D0F30-22F4-8ED6-8C2D-DEF86CB80747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c05ba629c8_0_393"/>
          <p:cNvSpPr txBox="1"/>
          <p:nvPr/>
        </p:nvSpPr>
        <p:spPr>
          <a:xfrm>
            <a:off x="9144000" y="989100"/>
            <a:ext cx="9144000" cy="59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Twin Rivers Unified 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School District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1"/>
                </a:solidFill>
              </a:rPr>
              <a:t>Sacramento, California</a:t>
            </a: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>
              <a:solidFill>
                <a:schemeClr val="dk1"/>
              </a:solidFill>
            </a:endParaRPr>
          </a:p>
        </p:txBody>
      </p:sp>
      <p:sp>
        <p:nvSpPr>
          <p:cNvPr id="539" name="Google Shape;539;g2c05ba629c8_0_393"/>
          <p:cNvSpPr txBox="1"/>
          <p:nvPr/>
        </p:nvSpPr>
        <p:spPr>
          <a:xfrm>
            <a:off x="9664800" y="4997631"/>
            <a:ext cx="8102400" cy="30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“We use this film it to motivate, engage, and inspire our staff.  We want PBIS to become part of our identity as a district”.</a:t>
            </a:r>
            <a:endParaRPr sz="4000"/>
          </a:p>
        </p:txBody>
      </p:sp>
      <p:cxnSp>
        <p:nvCxnSpPr>
          <p:cNvPr id="540" name="Google Shape;540;g2c05ba629c8_0_393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41" name="Google Shape;541;g2c05ba629c8_0_393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542" name="Google Shape;542;g2c05ba629c8_0_39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3" name="Google Shape;543;g2c05ba629c8_0_393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4" name="Google Shape;544;g2c05ba629c8_0_393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45" name="Google Shape;545;g2c05ba629c8_0_393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46" name="Google Shape;546;g2c05ba629c8_0_393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547" name="Google Shape;547;g2c05ba629c8_0_393" descr="Come and learn about the Positive Behavior Interventions and Supports at Twin Rivers Unified School District." title="PBIS @ Twin Rivers Unified School District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509" y="2108377"/>
            <a:ext cx="8848375" cy="497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3F6CE13A-9BB6-274E-A041-184710E1BF59}"/>
              </a:ext>
            </a:extLst>
          </p:cNvPr>
          <p:cNvSpPr/>
          <p:nvPr/>
        </p:nvSpPr>
        <p:spPr>
          <a:xfrm>
            <a:off x="735530" y="7084281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2c05ba629c8_0_405"/>
          <p:cNvSpPr txBox="1"/>
          <p:nvPr/>
        </p:nvSpPr>
        <p:spPr>
          <a:xfrm>
            <a:off x="9144000" y="989100"/>
            <a:ext cx="9144000" cy="39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dk1"/>
                </a:solidFill>
              </a:rPr>
              <a:t>Birmingham City Schools</a:t>
            </a:r>
            <a:endParaRPr sz="5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dirty="0">
                <a:solidFill>
                  <a:schemeClr val="dk1"/>
                </a:solidFill>
              </a:rPr>
              <a:t>Birmingham, Alabama</a:t>
            </a:r>
            <a:endParaRPr sz="5000" dirty="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399" dirty="0">
              <a:solidFill>
                <a:schemeClr val="dk1"/>
              </a:solidFill>
            </a:endParaRPr>
          </a:p>
        </p:txBody>
      </p:sp>
      <p:sp>
        <p:nvSpPr>
          <p:cNvPr id="553" name="Google Shape;553;g2c05ba629c8_0_405"/>
          <p:cNvSpPr txBox="1"/>
          <p:nvPr/>
        </p:nvSpPr>
        <p:spPr>
          <a:xfrm>
            <a:off x="9664800" y="4997631"/>
            <a:ext cx="8102400" cy="14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</a:rPr>
              <a:t>“We showed this video at all of our school’s PBIS pride and activities”.</a:t>
            </a:r>
            <a:endParaRPr sz="4000"/>
          </a:p>
        </p:txBody>
      </p:sp>
      <p:cxnSp>
        <p:nvCxnSpPr>
          <p:cNvPr id="554" name="Google Shape;554;g2c05ba629c8_0_405"/>
          <p:cNvCxnSpPr/>
          <p:nvPr/>
        </p:nvCxnSpPr>
        <p:spPr>
          <a:xfrm>
            <a:off x="9144000" y="3934598"/>
            <a:ext cx="95151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55" name="Google Shape;555;g2c05ba629c8_0_405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556" name="Google Shape;556;g2c05ba629c8_0_40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7" name="Google Shape;557;g2c05ba629c8_0_405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8" name="Google Shape;558;g2c05ba629c8_0_405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59" name="Google Shape;559;g2c05ba629c8_0_405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560" name="Google Shape;560;g2c05ba629c8_0_405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561" name="Google Shape;561;g2c05ba629c8_0_405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2279" y="2356486"/>
            <a:ext cx="8839200" cy="41495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7;g2bea272570b_0_162">
            <a:extLst>
              <a:ext uri="{FF2B5EF4-FFF2-40B4-BE49-F238E27FC236}">
                <a16:creationId xmlns:a16="http://schemas.microsoft.com/office/drawing/2014/main" id="{846D3141-3A17-E830-4495-B8DDA6D0990B}"/>
              </a:ext>
            </a:extLst>
          </p:cNvPr>
          <p:cNvSpPr/>
          <p:nvPr/>
        </p:nvSpPr>
        <p:spPr>
          <a:xfrm>
            <a:off x="843106" y="6887563"/>
            <a:ext cx="7672941" cy="2085901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Click The Video Above or See the Speaker Notes for the Video!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g2c05ba629c8_0_445"/>
          <p:cNvSpPr/>
          <p:nvPr/>
        </p:nvSpPr>
        <p:spPr>
          <a:xfrm>
            <a:off x="-539289" y="-2183207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19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67" name="Google Shape;567;g2c05ba629c8_0_445"/>
          <p:cNvSpPr txBox="1"/>
          <p:nvPr/>
        </p:nvSpPr>
        <p:spPr>
          <a:xfrm>
            <a:off x="-231" y="-1552600"/>
            <a:ext cx="18288000" cy="6995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00" dirty="0">
                <a:solidFill>
                  <a:srgbClr val="252422"/>
                </a:solidFill>
              </a:rPr>
              <a:t>LEARN MORE &amp; SUBMIT NOW</a:t>
            </a:r>
            <a:r>
              <a:rPr lang="en-US" sz="20683" dirty="0">
                <a:solidFill>
                  <a:srgbClr val="252422"/>
                </a:solidFill>
              </a:rPr>
              <a:t>!</a:t>
            </a:r>
            <a:endParaRPr dirty="0"/>
          </a:p>
        </p:txBody>
      </p:sp>
      <p:grpSp>
        <p:nvGrpSpPr>
          <p:cNvPr id="568" name="Google Shape;568;g2c05ba629c8_0_445"/>
          <p:cNvGrpSpPr/>
          <p:nvPr/>
        </p:nvGrpSpPr>
        <p:grpSpPr>
          <a:xfrm>
            <a:off x="0" y="5894943"/>
            <a:ext cx="18288118" cy="4392254"/>
            <a:chOff x="0" y="-47625"/>
            <a:chExt cx="4816592" cy="1156800"/>
          </a:xfrm>
        </p:grpSpPr>
        <p:sp>
          <p:nvSpPr>
            <p:cNvPr id="569" name="Google Shape;569;g2c05ba629c8_0_445"/>
            <p:cNvSpPr/>
            <p:nvPr/>
          </p:nvSpPr>
          <p:spPr>
            <a:xfrm>
              <a:off x="0" y="0"/>
              <a:ext cx="4816592" cy="1109130"/>
            </a:xfrm>
            <a:custGeom>
              <a:avLst/>
              <a:gdLst/>
              <a:ahLst/>
              <a:cxnLst/>
              <a:rect l="l" t="t" r="r" b="b"/>
              <a:pathLst>
                <a:path w="4816592" h="110913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09130"/>
                  </a:lnTo>
                  <a:lnTo>
                    <a:pt x="0" y="1109130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0" name="Google Shape;570;g2c05ba629c8_0_445"/>
            <p:cNvSpPr txBox="1"/>
            <p:nvPr/>
          </p:nvSpPr>
          <p:spPr>
            <a:xfrm>
              <a:off x="0" y="-47625"/>
              <a:ext cx="48165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1" name="Google Shape;571;g2c05ba629c8_0_445"/>
          <p:cNvSpPr txBox="1"/>
          <p:nvPr/>
        </p:nvSpPr>
        <p:spPr>
          <a:xfrm>
            <a:off x="449622" y="6487840"/>
            <a:ext cx="64416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2" name="Google Shape;572;g2c05ba629c8_0_445"/>
          <p:cNvCxnSpPr/>
          <p:nvPr/>
        </p:nvCxnSpPr>
        <p:spPr>
          <a:xfrm>
            <a:off x="-1088457" y="8200435"/>
            <a:ext cx="7979700" cy="0"/>
          </a:xfrm>
          <a:prstGeom prst="straightConnector1">
            <a:avLst/>
          </a:prstGeom>
          <a:noFill/>
          <a:ln w="38100" cap="flat" cmpd="sng">
            <a:solidFill>
              <a:srgbClr val="FFFC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3" name="Google Shape;573;g2c05ba629c8_0_445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574" name="Google Shape;574;g2c05ba629c8_0_445"/>
          <p:cNvSpPr txBox="1"/>
          <p:nvPr/>
        </p:nvSpPr>
        <p:spPr>
          <a:xfrm>
            <a:off x="11241932" y="947928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/>
          </a:p>
        </p:txBody>
      </p:sp>
      <p:sp>
        <p:nvSpPr>
          <p:cNvPr id="575" name="Google Shape;575;g2c05ba629c8_0_445"/>
          <p:cNvSpPr txBox="1"/>
          <p:nvPr/>
        </p:nvSpPr>
        <p:spPr>
          <a:xfrm>
            <a:off x="11241932" y="975360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c05ba629c8_0_204"/>
          <p:cNvSpPr/>
          <p:nvPr/>
        </p:nvSpPr>
        <p:spPr>
          <a:xfrm>
            <a:off x="-539289" y="-2183207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19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83" name="Google Shape;183;g2c05ba629c8_0_204"/>
          <p:cNvSpPr txBox="1"/>
          <p:nvPr/>
        </p:nvSpPr>
        <p:spPr>
          <a:xfrm>
            <a:off x="0" y="903832"/>
            <a:ext cx="18288000" cy="3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231">
                <a:solidFill>
                  <a:srgbClr val="252422"/>
                </a:solidFill>
              </a:rPr>
              <a:t>DETAILS</a:t>
            </a:r>
            <a:endParaRPr/>
          </a:p>
        </p:txBody>
      </p:sp>
      <p:grpSp>
        <p:nvGrpSpPr>
          <p:cNvPr id="184" name="Google Shape;184;g2c05ba629c8_0_204"/>
          <p:cNvGrpSpPr/>
          <p:nvPr/>
        </p:nvGrpSpPr>
        <p:grpSpPr>
          <a:xfrm>
            <a:off x="0" y="5894943"/>
            <a:ext cx="18288118" cy="4392254"/>
            <a:chOff x="0" y="-47625"/>
            <a:chExt cx="4816592" cy="1156800"/>
          </a:xfrm>
        </p:grpSpPr>
        <p:sp>
          <p:nvSpPr>
            <p:cNvPr id="185" name="Google Shape;185;g2c05ba629c8_0_204"/>
            <p:cNvSpPr/>
            <p:nvPr/>
          </p:nvSpPr>
          <p:spPr>
            <a:xfrm>
              <a:off x="0" y="0"/>
              <a:ext cx="4816592" cy="1109130"/>
            </a:xfrm>
            <a:custGeom>
              <a:avLst/>
              <a:gdLst/>
              <a:ahLst/>
              <a:cxnLst/>
              <a:rect l="l" t="t" r="r" b="b"/>
              <a:pathLst>
                <a:path w="4816592" h="110913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09130"/>
                  </a:lnTo>
                  <a:lnTo>
                    <a:pt x="0" y="1109130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6" name="Google Shape;186;g2c05ba629c8_0_204"/>
            <p:cNvSpPr txBox="1"/>
            <p:nvPr/>
          </p:nvSpPr>
          <p:spPr>
            <a:xfrm>
              <a:off x="0" y="-47625"/>
              <a:ext cx="48165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7" name="Google Shape;187;g2c05ba629c8_0_204"/>
          <p:cNvSpPr txBox="1"/>
          <p:nvPr/>
        </p:nvSpPr>
        <p:spPr>
          <a:xfrm>
            <a:off x="449625" y="7382025"/>
            <a:ext cx="116505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600">
                <a:solidFill>
                  <a:srgbClr val="FFFCF2"/>
                </a:solidFill>
              </a:rPr>
              <a:t>SUBMISSIONS, CRITERIA</a:t>
            </a:r>
            <a:endParaRPr/>
          </a:p>
        </p:txBody>
      </p:sp>
      <p:cxnSp>
        <p:nvCxnSpPr>
          <p:cNvPr id="188" name="Google Shape;188;g2c05ba629c8_0_204"/>
          <p:cNvCxnSpPr/>
          <p:nvPr/>
        </p:nvCxnSpPr>
        <p:spPr>
          <a:xfrm>
            <a:off x="-1088457" y="8200435"/>
            <a:ext cx="12481200" cy="43500"/>
          </a:xfrm>
          <a:prstGeom prst="straightConnector1">
            <a:avLst/>
          </a:prstGeom>
          <a:noFill/>
          <a:ln w="38100" cap="flat" cmpd="sng">
            <a:solidFill>
              <a:srgbClr val="FFFC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9" name="Google Shape;189;g2c05ba629c8_0_204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190" name="Google Shape;190;g2c05ba629c8_0_204"/>
          <p:cNvSpPr txBox="1"/>
          <p:nvPr/>
        </p:nvSpPr>
        <p:spPr>
          <a:xfrm>
            <a:off x="11241932" y="947928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/>
          </a:p>
        </p:txBody>
      </p:sp>
      <p:sp>
        <p:nvSpPr>
          <p:cNvPr id="191" name="Google Shape;191;g2c05ba629c8_0_204"/>
          <p:cNvSpPr txBox="1"/>
          <p:nvPr/>
        </p:nvSpPr>
        <p:spPr>
          <a:xfrm>
            <a:off x="11241932" y="975360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2c062b04ec0_0_35"/>
          <p:cNvSpPr txBox="1"/>
          <p:nvPr/>
        </p:nvSpPr>
        <p:spPr>
          <a:xfrm>
            <a:off x="8533700" y="4135100"/>
            <a:ext cx="9577500" cy="5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1F1F1F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1F1F1F"/>
                </a:solidFill>
              </a:rPr>
              <a:t>SUBMIT VIDEOS!</a:t>
            </a:r>
            <a:endParaRPr sz="4000" b="1">
              <a:solidFill>
                <a:srgbClr val="1F1F1F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1F1F1F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u="sng">
                <a:solidFill>
                  <a:schemeClr val="hlink"/>
                </a:solidFill>
                <a:hlinkClick r:id="rId3"/>
              </a:rPr>
              <a:t>www.behavioralliance.org/film-festival/</a:t>
            </a:r>
            <a:endParaRPr sz="4000" b="1">
              <a:solidFill>
                <a:srgbClr val="1F1F1F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1F1F1F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1F1F1F"/>
              </a:solidFill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F1F1F"/>
              </a:solidFill>
            </a:endParaRPr>
          </a:p>
        </p:txBody>
      </p:sp>
      <p:cxnSp>
        <p:nvCxnSpPr>
          <p:cNvPr id="597" name="Google Shape;597;g2c062b04ec0_0_35"/>
          <p:cNvCxnSpPr/>
          <p:nvPr/>
        </p:nvCxnSpPr>
        <p:spPr>
          <a:xfrm>
            <a:off x="8563250" y="3898600"/>
            <a:ext cx="10095900" cy="3600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8" name="Google Shape;598;g2c062b04ec0_0_35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599" name="Google Shape;599;g2c062b04ec0_0_35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0" name="Google Shape;600;g2c062b04ec0_0_35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1" name="Google Shape;601;g2c062b04ec0_0_35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602" name="Google Shape;602;g2c062b04ec0_0_35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603" name="Google Shape;603;g2c062b04ec0_0_35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604" name="Google Shape;604;g2c062b04ec0_0_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2150" y="-100"/>
            <a:ext cx="4967700" cy="372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05" name="Google Shape;605;g2c062b04ec0_0_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4875" y="615500"/>
            <a:ext cx="7405800" cy="740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Google Shape;610;g2bea272570b_0_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2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1" name="Google Shape;611;g2bea272570b_0_162"/>
          <p:cNvGrpSpPr/>
          <p:nvPr/>
        </p:nvGrpSpPr>
        <p:grpSpPr>
          <a:xfrm>
            <a:off x="0" y="8753702"/>
            <a:ext cx="18288118" cy="1533306"/>
            <a:chOff x="0" y="-47625"/>
            <a:chExt cx="4816592" cy="403831"/>
          </a:xfrm>
        </p:grpSpPr>
        <p:sp>
          <p:nvSpPr>
            <p:cNvPr id="612" name="Google Shape;612;g2bea272570b_0_162"/>
            <p:cNvSpPr/>
            <p:nvPr/>
          </p:nvSpPr>
          <p:spPr>
            <a:xfrm>
              <a:off x="0" y="0"/>
              <a:ext cx="4816592" cy="356206"/>
            </a:xfrm>
            <a:custGeom>
              <a:avLst/>
              <a:gdLst/>
              <a:ahLst/>
              <a:cxnLst/>
              <a:rect l="l" t="t" r="r" b="b"/>
              <a:pathLst>
                <a:path w="4816592" h="356206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356206"/>
                  </a:lnTo>
                  <a:lnTo>
                    <a:pt x="0" y="356206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3" name="Google Shape;613;g2bea272570b_0_162"/>
            <p:cNvSpPr txBox="1"/>
            <p:nvPr/>
          </p:nvSpPr>
          <p:spPr>
            <a:xfrm>
              <a:off x="0" y="-47625"/>
              <a:ext cx="4816500" cy="403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4" name="Google Shape;614;g2bea272570b_0_162"/>
          <p:cNvSpPr txBox="1"/>
          <p:nvPr/>
        </p:nvSpPr>
        <p:spPr>
          <a:xfrm>
            <a:off x="0" y="9162091"/>
            <a:ext cx="18288000" cy="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263" b="0" i="0" u="none" strike="noStrike" cap="none">
                <a:solidFill>
                  <a:srgbClr val="FFFCF2"/>
                </a:solidFill>
                <a:latin typeface="Arial"/>
                <a:ea typeface="Arial"/>
                <a:cs typeface="Arial"/>
                <a:sym typeface="Arial"/>
              </a:rPr>
              <a:t>A PICTURE IS WORTH A THOUSAND WORDS</a:t>
            </a:r>
            <a:endParaRPr/>
          </a:p>
        </p:txBody>
      </p:sp>
      <p:sp>
        <p:nvSpPr>
          <p:cNvPr id="615" name="Google Shape;615;g2bea272570b_0_162"/>
          <p:cNvSpPr txBox="1"/>
          <p:nvPr/>
        </p:nvSpPr>
        <p:spPr>
          <a:xfrm>
            <a:off x="152400" y="152400"/>
            <a:ext cx="177999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>
                <a:solidFill>
                  <a:srgbClr val="FFFCF2"/>
                </a:solidFill>
              </a:rPr>
              <a:t>SEE YOU NEXT YEAR!</a:t>
            </a:r>
            <a:endParaRPr sz="9000">
              <a:solidFill>
                <a:schemeClr val="dk1"/>
              </a:solidFill>
            </a:endParaRPr>
          </a:p>
        </p:txBody>
      </p:sp>
      <p:pic>
        <p:nvPicPr>
          <p:cNvPr id="616" name="Google Shape;616;g2bea272570b_0_1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33855" y="6596675"/>
            <a:ext cx="4154143" cy="23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g2bea272570b_0_162"/>
          <p:cNvSpPr/>
          <p:nvPr/>
        </p:nvSpPr>
        <p:spPr>
          <a:xfrm>
            <a:off x="0" y="6536800"/>
            <a:ext cx="3843900" cy="23367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Hyatt Regency 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St. Louis at the Arch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Calibri"/>
                <a:ea typeface="Calibri"/>
                <a:cs typeface="Calibri"/>
                <a:sym typeface="Calibri"/>
              </a:rPr>
              <a:t>March 12-15, 2025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www.apbs.org</a:t>
            </a:r>
            <a:endParaRPr sz="35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c05ba629c8_0_214"/>
          <p:cNvSpPr/>
          <p:nvPr/>
        </p:nvSpPr>
        <p:spPr>
          <a:xfrm>
            <a:off x="102275" y="0"/>
            <a:ext cx="18121800" cy="9186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7" name="Google Shape;197;g2c05ba629c8_0_214"/>
          <p:cNvCxnSpPr/>
          <p:nvPr/>
        </p:nvCxnSpPr>
        <p:spPr>
          <a:xfrm>
            <a:off x="10089474" y="5373230"/>
            <a:ext cx="81984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8" name="Google Shape;198;g2c05ba629c8_0_214"/>
          <p:cNvSpPr txBox="1"/>
          <p:nvPr/>
        </p:nvSpPr>
        <p:spPr>
          <a:xfrm>
            <a:off x="10089474" y="3505695"/>
            <a:ext cx="62028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252422"/>
                </a:solidFill>
              </a:rPr>
              <a:t>SUBMISSIONS</a:t>
            </a:r>
            <a:endParaRPr/>
          </a:p>
        </p:txBody>
      </p:sp>
      <p:grpSp>
        <p:nvGrpSpPr>
          <p:cNvPr id="199" name="Google Shape;199;g2c05ba629c8_0_214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200" name="Google Shape;200;g2c05ba629c8_0_214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1" name="Google Shape;201;g2c05ba629c8_0_214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2" name="Google Shape;202;g2c05ba629c8_0_214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03" name="Google Shape;203;g2c05ba629c8_0_214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04" name="Google Shape;204;g2c05ba629c8_0_214"/>
          <p:cNvSpPr txBox="1"/>
          <p:nvPr/>
        </p:nvSpPr>
        <p:spPr>
          <a:xfrm>
            <a:off x="102276" y="9186550"/>
            <a:ext cx="113118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pic>
        <p:nvPicPr>
          <p:cNvPr id="205" name="Google Shape;205;g2c05ba629c8_0_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723542"/>
            <a:ext cx="9858000" cy="592920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c05ba629c8_0_214"/>
          <p:cNvSpPr txBox="1"/>
          <p:nvPr/>
        </p:nvSpPr>
        <p:spPr>
          <a:xfrm>
            <a:off x="10019525" y="5771494"/>
            <a:ext cx="81024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  <a:highlight>
                  <a:srgbClr val="FFFFFF"/>
                </a:highlight>
              </a:rPr>
              <a:t>41 Submissions</a:t>
            </a:r>
            <a:endParaRPr sz="4000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45720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1F1F1F"/>
                </a:solidFill>
                <a:highlight>
                  <a:srgbClr val="FFFFFF"/>
                </a:highlight>
              </a:rPr>
              <a:t>15 States</a:t>
            </a:r>
            <a:endParaRPr sz="4000">
              <a:solidFill>
                <a:srgbClr val="1F1F1F"/>
              </a:solidFill>
              <a:highlight>
                <a:srgbClr val="FFFFFF"/>
              </a:highlight>
            </a:endParaRPr>
          </a:p>
          <a:p>
            <a:pPr marL="45720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rgbClr val="1F1F1F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05ba629c8_0_244"/>
          <p:cNvSpPr/>
          <p:nvPr/>
        </p:nvSpPr>
        <p:spPr>
          <a:xfrm>
            <a:off x="-539289" y="-2183207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19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2" name="Google Shape;212;g2c05ba629c8_0_244"/>
          <p:cNvSpPr txBox="1"/>
          <p:nvPr/>
        </p:nvSpPr>
        <p:spPr>
          <a:xfrm>
            <a:off x="0" y="0"/>
            <a:ext cx="18288000" cy="65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222">
                <a:solidFill>
                  <a:srgbClr val="252422"/>
                </a:solidFill>
              </a:rPr>
              <a:t>THE CATEGORIES</a:t>
            </a:r>
            <a:endParaRPr sz="100"/>
          </a:p>
        </p:txBody>
      </p:sp>
      <p:grpSp>
        <p:nvGrpSpPr>
          <p:cNvPr id="213" name="Google Shape;213;g2c05ba629c8_0_244"/>
          <p:cNvGrpSpPr/>
          <p:nvPr/>
        </p:nvGrpSpPr>
        <p:grpSpPr>
          <a:xfrm>
            <a:off x="0" y="5894943"/>
            <a:ext cx="18288118" cy="4392254"/>
            <a:chOff x="0" y="-47625"/>
            <a:chExt cx="4816592" cy="1156800"/>
          </a:xfrm>
        </p:grpSpPr>
        <p:sp>
          <p:nvSpPr>
            <p:cNvPr id="214" name="Google Shape;214;g2c05ba629c8_0_244"/>
            <p:cNvSpPr/>
            <p:nvPr/>
          </p:nvSpPr>
          <p:spPr>
            <a:xfrm>
              <a:off x="0" y="0"/>
              <a:ext cx="4816592" cy="1109130"/>
            </a:xfrm>
            <a:custGeom>
              <a:avLst/>
              <a:gdLst/>
              <a:ahLst/>
              <a:cxnLst/>
              <a:rect l="l" t="t" r="r" b="b"/>
              <a:pathLst>
                <a:path w="4816592" h="110913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09130"/>
                  </a:lnTo>
                  <a:lnTo>
                    <a:pt x="0" y="1109130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" name="Google Shape;215;g2c05ba629c8_0_244"/>
            <p:cNvSpPr txBox="1"/>
            <p:nvPr/>
          </p:nvSpPr>
          <p:spPr>
            <a:xfrm>
              <a:off x="0" y="-47625"/>
              <a:ext cx="48165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16" name="Google Shape;216;g2c05ba629c8_0_244"/>
          <p:cNvCxnSpPr/>
          <p:nvPr/>
        </p:nvCxnSpPr>
        <p:spPr>
          <a:xfrm>
            <a:off x="-1088457" y="8200435"/>
            <a:ext cx="7979700" cy="0"/>
          </a:xfrm>
          <a:prstGeom prst="straightConnector1">
            <a:avLst/>
          </a:prstGeom>
          <a:noFill/>
          <a:ln w="38100" cap="flat" cmpd="sng">
            <a:solidFill>
              <a:srgbClr val="FFFC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7" name="Google Shape;217;g2c05ba629c8_0_244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218" name="Google Shape;218;g2c05ba629c8_0_244"/>
          <p:cNvSpPr txBox="1"/>
          <p:nvPr/>
        </p:nvSpPr>
        <p:spPr>
          <a:xfrm>
            <a:off x="11241932" y="947928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/>
          </a:p>
        </p:txBody>
      </p:sp>
      <p:sp>
        <p:nvSpPr>
          <p:cNvPr id="219" name="Google Shape;219;g2c05ba629c8_0_244"/>
          <p:cNvSpPr txBox="1"/>
          <p:nvPr/>
        </p:nvSpPr>
        <p:spPr>
          <a:xfrm>
            <a:off x="11241932" y="975360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oogle Shape;224;g2bea272570b_0_236"/>
          <p:cNvGrpSpPr/>
          <p:nvPr/>
        </p:nvGrpSpPr>
        <p:grpSpPr>
          <a:xfrm>
            <a:off x="0" y="9077473"/>
            <a:ext cx="18288118" cy="1209692"/>
            <a:chOff x="0" y="-47625"/>
            <a:chExt cx="4816592" cy="318600"/>
          </a:xfrm>
        </p:grpSpPr>
        <p:sp>
          <p:nvSpPr>
            <p:cNvPr id="225" name="Google Shape;225;g2bea272570b_0_236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6" name="Google Shape;226;g2bea272570b_0_236"/>
            <p:cNvSpPr txBox="1"/>
            <p:nvPr/>
          </p:nvSpPr>
          <p:spPr>
            <a:xfrm>
              <a:off x="0" y="-47625"/>
              <a:ext cx="4816500" cy="31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7" name="Google Shape;227;g2bea272570b_0_236"/>
          <p:cNvCxnSpPr/>
          <p:nvPr/>
        </p:nvCxnSpPr>
        <p:spPr>
          <a:xfrm>
            <a:off x="-666314" y="2019935"/>
            <a:ext cx="9810300" cy="0"/>
          </a:xfrm>
          <a:prstGeom prst="straightConnector1">
            <a:avLst/>
          </a:prstGeom>
          <a:noFill/>
          <a:ln w="38100" cap="flat" cmpd="sng">
            <a:solidFill>
              <a:srgbClr val="25242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" name="Google Shape;228;g2bea272570b_0_236"/>
          <p:cNvSpPr txBox="1"/>
          <p:nvPr/>
        </p:nvSpPr>
        <p:spPr>
          <a:xfrm>
            <a:off x="1200967" y="7906405"/>
            <a:ext cx="43578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2bea272570b_0_236"/>
          <p:cNvSpPr txBox="1"/>
          <p:nvPr/>
        </p:nvSpPr>
        <p:spPr>
          <a:xfrm>
            <a:off x="1028700" y="962025"/>
            <a:ext cx="8253900" cy="9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399">
                <a:solidFill>
                  <a:srgbClr val="252422"/>
                </a:solidFill>
              </a:rPr>
              <a:t>THE CATEGORIES</a:t>
            </a:r>
            <a:endParaRPr/>
          </a:p>
        </p:txBody>
      </p:sp>
      <p:sp>
        <p:nvSpPr>
          <p:cNvPr id="230" name="Google Shape;230;g2bea272570b_0_236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31" name="Google Shape;231;g2bea272570b_0_236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32" name="Google Shape;232;g2bea272570b_0_236"/>
          <p:cNvSpPr txBox="1"/>
          <p:nvPr/>
        </p:nvSpPr>
        <p:spPr>
          <a:xfrm>
            <a:off x="102280" y="9186550"/>
            <a:ext cx="9810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grpSp>
        <p:nvGrpSpPr>
          <p:cNvPr id="233" name="Google Shape;233;g2bea272570b_0_236"/>
          <p:cNvGrpSpPr/>
          <p:nvPr/>
        </p:nvGrpSpPr>
        <p:grpSpPr>
          <a:xfrm>
            <a:off x="10305725" y="2011324"/>
            <a:ext cx="6776733" cy="7057628"/>
            <a:chOff x="10305725" y="2011324"/>
            <a:chExt cx="6776733" cy="7057628"/>
          </a:xfrm>
        </p:grpSpPr>
        <p:grpSp>
          <p:nvGrpSpPr>
            <p:cNvPr id="234" name="Google Shape;234;g2bea272570b_0_236"/>
            <p:cNvGrpSpPr/>
            <p:nvPr/>
          </p:nvGrpSpPr>
          <p:grpSpPr>
            <a:xfrm>
              <a:off x="10305725" y="2011324"/>
              <a:ext cx="6776733" cy="7057628"/>
              <a:chOff x="0" y="-28575"/>
              <a:chExt cx="1238438" cy="1753535"/>
            </a:xfrm>
          </p:grpSpPr>
          <p:sp>
            <p:nvSpPr>
              <p:cNvPr id="235" name="Google Shape;235;g2bea272570b_0_236"/>
              <p:cNvSpPr/>
              <p:nvPr/>
            </p:nvSpPr>
            <p:spPr>
              <a:xfrm>
                <a:off x="0" y="0"/>
                <a:ext cx="1238438" cy="1724960"/>
              </a:xfrm>
              <a:custGeom>
                <a:avLst/>
                <a:gdLst/>
                <a:ahLst/>
                <a:cxnLst/>
                <a:rect l="l" t="t" r="r" b="b"/>
                <a:pathLst>
                  <a:path w="1238438" h="1724960" extrusionOk="0">
                    <a:moveTo>
                      <a:pt x="0" y="0"/>
                    </a:moveTo>
                    <a:lnTo>
                      <a:pt x="1238438" y="0"/>
                    </a:lnTo>
                    <a:lnTo>
                      <a:pt x="1238438" y="1724960"/>
                    </a:lnTo>
                    <a:lnTo>
                      <a:pt x="0" y="1724960"/>
                    </a:lnTo>
                    <a:close/>
                  </a:path>
                </a:pathLst>
              </a:custGeom>
              <a:solidFill>
                <a:srgbClr val="25242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6" name="Google Shape;236;g2bea272570b_0_236"/>
              <p:cNvSpPr txBox="1"/>
              <p:nvPr/>
            </p:nvSpPr>
            <p:spPr>
              <a:xfrm>
                <a:off x="0" y="-28575"/>
                <a:ext cx="1238400" cy="17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7" name="Google Shape;237;g2bea272570b_0_236"/>
            <p:cNvSpPr txBox="1"/>
            <p:nvPr/>
          </p:nvSpPr>
          <p:spPr>
            <a:xfrm>
              <a:off x="10391838" y="6594750"/>
              <a:ext cx="6604500" cy="19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CF2"/>
                  </a:solidFill>
                </a:rPr>
                <a:t>School Engagement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Elementary/General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High School/Intermediate</a:t>
              </a:r>
              <a:endParaRPr sz="3600">
                <a:solidFill>
                  <a:srgbClr val="FFFCF2"/>
                </a:solidFill>
              </a:endParaRPr>
            </a:p>
          </p:txBody>
        </p:sp>
        <p:sp>
          <p:nvSpPr>
            <p:cNvPr id="238" name="Google Shape;238;g2bea272570b_0_236"/>
            <p:cNvSpPr/>
            <p:nvPr/>
          </p:nvSpPr>
          <p:spPr>
            <a:xfrm>
              <a:off x="10568588" y="2578886"/>
              <a:ext cx="6423231" cy="3126346"/>
            </a:xfrm>
            <a:custGeom>
              <a:avLst/>
              <a:gdLst/>
              <a:ahLst/>
              <a:cxnLst/>
              <a:rect l="l" t="t" r="r" b="b"/>
              <a:pathLst>
                <a:path w="6423231" h="3126346" extrusionOk="0">
                  <a:moveTo>
                    <a:pt x="0" y="0"/>
                  </a:moveTo>
                  <a:lnTo>
                    <a:pt x="6423231" y="0"/>
                  </a:lnTo>
                  <a:lnTo>
                    <a:pt x="6423231" y="3126346"/>
                  </a:lnTo>
                  <a:lnTo>
                    <a:pt x="0" y="31263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t="-18528" b="-18519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9" name="Google Shape;239;g2bea272570b_0_236"/>
          <p:cNvGrpSpPr/>
          <p:nvPr/>
        </p:nvGrpSpPr>
        <p:grpSpPr>
          <a:xfrm>
            <a:off x="1028700" y="2019924"/>
            <a:ext cx="6845550" cy="7057628"/>
            <a:chOff x="1028700" y="2019924"/>
            <a:chExt cx="6845550" cy="7057628"/>
          </a:xfrm>
        </p:grpSpPr>
        <p:grpSp>
          <p:nvGrpSpPr>
            <p:cNvPr id="240" name="Google Shape;240;g2bea272570b_0_236"/>
            <p:cNvGrpSpPr/>
            <p:nvPr/>
          </p:nvGrpSpPr>
          <p:grpSpPr>
            <a:xfrm>
              <a:off x="1028700" y="2019924"/>
              <a:ext cx="6776733" cy="7057628"/>
              <a:chOff x="0" y="-28575"/>
              <a:chExt cx="1238438" cy="1753535"/>
            </a:xfrm>
          </p:grpSpPr>
          <p:sp>
            <p:nvSpPr>
              <p:cNvPr id="241" name="Google Shape;241;g2bea272570b_0_236"/>
              <p:cNvSpPr/>
              <p:nvPr/>
            </p:nvSpPr>
            <p:spPr>
              <a:xfrm>
                <a:off x="0" y="0"/>
                <a:ext cx="1238438" cy="1724960"/>
              </a:xfrm>
              <a:custGeom>
                <a:avLst/>
                <a:gdLst/>
                <a:ahLst/>
                <a:cxnLst/>
                <a:rect l="l" t="t" r="r" b="b"/>
                <a:pathLst>
                  <a:path w="1238438" h="1724960" extrusionOk="0">
                    <a:moveTo>
                      <a:pt x="0" y="0"/>
                    </a:moveTo>
                    <a:lnTo>
                      <a:pt x="1238438" y="0"/>
                    </a:lnTo>
                    <a:lnTo>
                      <a:pt x="1238438" y="1724960"/>
                    </a:lnTo>
                    <a:lnTo>
                      <a:pt x="0" y="1724960"/>
                    </a:lnTo>
                    <a:close/>
                  </a:path>
                </a:pathLst>
              </a:custGeom>
              <a:solidFill>
                <a:srgbClr val="252422"/>
              </a:solidFill>
              <a:ln>
                <a:noFill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2" name="Google Shape;242;g2bea272570b_0_236"/>
              <p:cNvSpPr txBox="1"/>
              <p:nvPr/>
            </p:nvSpPr>
            <p:spPr>
              <a:xfrm>
                <a:off x="0" y="-28575"/>
                <a:ext cx="1238400" cy="1753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166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43" name="Google Shape;243;g2bea272570b_0_236"/>
            <p:cNvSpPr txBox="1"/>
            <p:nvPr/>
          </p:nvSpPr>
          <p:spPr>
            <a:xfrm>
              <a:off x="1269750" y="6448388"/>
              <a:ext cx="6604500" cy="199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>
                  <a:solidFill>
                    <a:srgbClr val="FFFCF2"/>
                  </a:solidFill>
                </a:rPr>
                <a:t>Instruction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Elementary/General</a:t>
              </a:r>
              <a:endParaRPr sz="3600">
                <a:solidFill>
                  <a:srgbClr val="FFFCF2"/>
                </a:solidFill>
              </a:endParaRPr>
            </a:p>
            <a:p>
              <a:pPr marL="457200" marR="0" lvl="0" indent="-45720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CF2"/>
                </a:buClr>
                <a:buSzPts val="3600"/>
                <a:buChar char="-"/>
              </a:pPr>
              <a:r>
                <a:rPr lang="en-US" sz="3600">
                  <a:solidFill>
                    <a:srgbClr val="FFFCF2"/>
                  </a:solidFill>
                </a:rPr>
                <a:t>High School/Intermediate</a:t>
              </a:r>
              <a:endParaRPr sz="3600">
                <a:solidFill>
                  <a:srgbClr val="FFFCF2"/>
                </a:solidFill>
              </a:endParaRPr>
            </a:p>
          </p:txBody>
        </p:sp>
        <p:sp>
          <p:nvSpPr>
            <p:cNvPr id="244" name="Google Shape;244;g2bea272570b_0_236"/>
            <p:cNvSpPr/>
            <p:nvPr/>
          </p:nvSpPr>
          <p:spPr>
            <a:xfrm>
              <a:off x="1205438" y="2578871"/>
              <a:ext cx="6423231" cy="3126346"/>
            </a:xfrm>
            <a:custGeom>
              <a:avLst/>
              <a:gdLst/>
              <a:ahLst/>
              <a:cxnLst/>
              <a:rect l="l" t="t" r="r" b="b"/>
              <a:pathLst>
                <a:path w="6423231" h="3126346" extrusionOk="0">
                  <a:moveTo>
                    <a:pt x="0" y="0"/>
                  </a:moveTo>
                  <a:lnTo>
                    <a:pt x="6423232" y="0"/>
                  </a:lnTo>
                  <a:lnTo>
                    <a:pt x="6423232" y="3126346"/>
                  </a:lnTo>
                  <a:lnTo>
                    <a:pt x="0" y="312634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8479" b="-18489"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6b1207ed3a_0_4"/>
          <p:cNvSpPr txBox="1"/>
          <p:nvPr/>
        </p:nvSpPr>
        <p:spPr>
          <a:xfrm>
            <a:off x="102250" y="0"/>
            <a:ext cx="181857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252422"/>
                </a:solidFill>
              </a:rPr>
              <a:t>INSTRUCTIONAL RUBRIC</a:t>
            </a:r>
            <a:endParaRPr sz="10000">
              <a:solidFill>
                <a:srgbClr val="252422"/>
              </a:solidFill>
            </a:endParaRPr>
          </a:p>
        </p:txBody>
      </p:sp>
      <p:sp>
        <p:nvSpPr>
          <p:cNvPr id="250" name="Google Shape;250;g26b1207ed3a_0_4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1" name="Google Shape;251;g26b1207ed3a_0_4"/>
          <p:cNvGrpSpPr/>
          <p:nvPr/>
        </p:nvGrpSpPr>
        <p:grpSpPr>
          <a:xfrm>
            <a:off x="0" y="8891438"/>
            <a:ext cx="18288118" cy="1395792"/>
            <a:chOff x="0" y="-47625"/>
            <a:chExt cx="4816592" cy="1875308"/>
          </a:xfrm>
        </p:grpSpPr>
        <p:sp>
          <p:nvSpPr>
            <p:cNvPr id="252" name="Google Shape;252;g26b1207ed3a_0_4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3" name="Google Shape;253;g26b1207ed3a_0_4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g26b1207ed3a_0_4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255" name="Google Shape;255;g26b1207ed3a_0_4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56" name="Google Shape;256;g26b1207ed3a_0_4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pic>
        <p:nvPicPr>
          <p:cNvPr id="257" name="Google Shape;257;g26b1207ed3a_0_4"/>
          <p:cNvPicPr preferRelativeResize="0"/>
          <p:nvPr/>
        </p:nvPicPr>
        <p:blipFill rotWithShape="1">
          <a:blip r:embed="rId3">
            <a:alphaModFix/>
          </a:blip>
          <a:srcRect b="50941"/>
          <a:stretch/>
        </p:blipFill>
        <p:spPr>
          <a:xfrm>
            <a:off x="2725650" y="1328450"/>
            <a:ext cx="12938900" cy="65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26b1207ed3a_0_4"/>
          <p:cNvPicPr preferRelativeResize="0"/>
          <p:nvPr/>
        </p:nvPicPr>
        <p:blipFill rotWithShape="1">
          <a:blip r:embed="rId3">
            <a:alphaModFix/>
          </a:blip>
          <a:srcRect t="93454" r="1009" b="868"/>
          <a:stretch/>
        </p:blipFill>
        <p:spPr>
          <a:xfrm>
            <a:off x="2725650" y="7952375"/>
            <a:ext cx="12938900" cy="768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2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6b1207ed3a_0_30"/>
          <p:cNvSpPr txBox="1"/>
          <p:nvPr/>
        </p:nvSpPr>
        <p:spPr>
          <a:xfrm>
            <a:off x="102250" y="0"/>
            <a:ext cx="181857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>
                <a:solidFill>
                  <a:srgbClr val="252422"/>
                </a:solidFill>
              </a:rPr>
              <a:t>INSTRUCTIONAL RUBRIC</a:t>
            </a:r>
            <a:endParaRPr sz="10000">
              <a:solidFill>
                <a:srgbClr val="252422"/>
              </a:solidFill>
            </a:endParaRPr>
          </a:p>
        </p:txBody>
      </p:sp>
      <p:sp>
        <p:nvSpPr>
          <p:cNvPr id="264" name="Google Shape;264;g26b1207ed3a_0_30"/>
          <p:cNvSpPr txBox="1"/>
          <p:nvPr/>
        </p:nvSpPr>
        <p:spPr>
          <a:xfrm>
            <a:off x="2818025" y="6534426"/>
            <a:ext cx="126519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5" name="Google Shape;265;g26b1207ed3a_0_30"/>
          <p:cNvGrpSpPr/>
          <p:nvPr/>
        </p:nvGrpSpPr>
        <p:grpSpPr>
          <a:xfrm>
            <a:off x="0" y="8891438"/>
            <a:ext cx="18288118" cy="1395792"/>
            <a:chOff x="0" y="-47625"/>
            <a:chExt cx="4816592" cy="1875308"/>
          </a:xfrm>
        </p:grpSpPr>
        <p:sp>
          <p:nvSpPr>
            <p:cNvPr id="266" name="Google Shape;266;g26b1207ed3a_0_30"/>
            <p:cNvSpPr/>
            <p:nvPr/>
          </p:nvSpPr>
          <p:spPr>
            <a:xfrm>
              <a:off x="0" y="0"/>
              <a:ext cx="4816592" cy="1827683"/>
            </a:xfrm>
            <a:custGeom>
              <a:avLst/>
              <a:gdLst/>
              <a:ahLst/>
              <a:cxnLst/>
              <a:rect l="l" t="t" r="r" b="b"/>
              <a:pathLst>
                <a:path w="4816592" h="1827683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827683"/>
                  </a:lnTo>
                  <a:lnTo>
                    <a:pt x="0" y="1827683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" name="Google Shape;267;g26b1207ed3a_0_30"/>
            <p:cNvSpPr txBox="1"/>
            <p:nvPr/>
          </p:nvSpPr>
          <p:spPr>
            <a:xfrm>
              <a:off x="0" y="-47625"/>
              <a:ext cx="4816500" cy="18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Google Shape;268;g26b1207ed3a_0_30"/>
          <p:cNvSpPr txBox="1"/>
          <p:nvPr/>
        </p:nvSpPr>
        <p:spPr>
          <a:xfrm>
            <a:off x="102246" y="9184625"/>
            <a:ext cx="112113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269" name="Google Shape;269;g26b1207ed3a_0_30"/>
          <p:cNvSpPr txBox="1"/>
          <p:nvPr/>
        </p:nvSpPr>
        <p:spPr>
          <a:xfrm>
            <a:off x="11241932" y="947928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sp>
        <p:nvSpPr>
          <p:cNvPr id="270" name="Google Shape;270;g26b1207ed3a_0_30"/>
          <p:cNvSpPr txBox="1"/>
          <p:nvPr/>
        </p:nvSpPr>
        <p:spPr>
          <a:xfrm>
            <a:off x="11241932" y="9753600"/>
            <a:ext cx="6776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>
              <a:solidFill>
                <a:schemeClr val="dk1"/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CF2"/>
              </a:solidFill>
            </a:endParaRPr>
          </a:p>
        </p:txBody>
      </p:sp>
      <p:grpSp>
        <p:nvGrpSpPr>
          <p:cNvPr id="271" name="Google Shape;271;g26b1207ed3a_0_30"/>
          <p:cNvGrpSpPr/>
          <p:nvPr/>
        </p:nvGrpSpPr>
        <p:grpSpPr>
          <a:xfrm>
            <a:off x="2930804" y="1295254"/>
            <a:ext cx="12426520" cy="7467224"/>
            <a:chOff x="2725650" y="1328450"/>
            <a:chExt cx="12938900" cy="7860235"/>
          </a:xfrm>
        </p:grpSpPr>
        <p:pic>
          <p:nvPicPr>
            <p:cNvPr id="272" name="Google Shape;272;g26b1207ed3a_0_30"/>
            <p:cNvPicPr preferRelativeResize="0"/>
            <p:nvPr/>
          </p:nvPicPr>
          <p:blipFill rotWithShape="1">
            <a:blip r:embed="rId3">
              <a:alphaModFix/>
            </a:blip>
            <a:srcRect b="88510"/>
            <a:stretch/>
          </p:blipFill>
          <p:spPr>
            <a:xfrm>
              <a:off x="2725650" y="1328450"/>
              <a:ext cx="12938900" cy="1539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g26b1207ed3a_0_30"/>
            <p:cNvPicPr preferRelativeResize="0"/>
            <p:nvPr/>
          </p:nvPicPr>
          <p:blipFill rotWithShape="1">
            <a:blip r:embed="rId3">
              <a:alphaModFix/>
            </a:blip>
            <a:srcRect t="93454" r="1009" b="868"/>
            <a:stretch/>
          </p:blipFill>
          <p:spPr>
            <a:xfrm>
              <a:off x="2725650" y="8420325"/>
              <a:ext cx="12938900" cy="7683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g26b1207ed3a_0_30"/>
            <p:cNvPicPr preferRelativeResize="0"/>
            <p:nvPr/>
          </p:nvPicPr>
          <p:blipFill rotWithShape="1">
            <a:blip r:embed="rId3">
              <a:alphaModFix/>
            </a:blip>
            <a:srcRect t="51470" b="6983"/>
            <a:stretch/>
          </p:blipFill>
          <p:spPr>
            <a:xfrm>
              <a:off x="2725650" y="2791550"/>
              <a:ext cx="12938900" cy="56287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2422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6b181d946e_0_0"/>
          <p:cNvSpPr/>
          <p:nvPr/>
        </p:nvSpPr>
        <p:spPr>
          <a:xfrm>
            <a:off x="-539289" y="-2183207"/>
            <a:ext cx="20340457" cy="11441507"/>
          </a:xfrm>
          <a:custGeom>
            <a:avLst/>
            <a:gdLst/>
            <a:ahLst/>
            <a:cxnLst/>
            <a:rect l="l" t="t" r="r" b="b"/>
            <a:pathLst>
              <a:path w="20340457" h="11441507" extrusionOk="0">
                <a:moveTo>
                  <a:pt x="0" y="0"/>
                </a:moveTo>
                <a:lnTo>
                  <a:pt x="20340457" y="0"/>
                </a:lnTo>
                <a:lnTo>
                  <a:pt x="20340457" y="11441507"/>
                </a:lnTo>
                <a:lnTo>
                  <a:pt x="0" y="114415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88000"/>
            </a:blip>
            <a:stretch>
              <a:fillRect t="-9219" b="-9219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0" name="Google Shape;280;g26b181d946e_0_0"/>
          <p:cNvSpPr txBox="1"/>
          <p:nvPr/>
        </p:nvSpPr>
        <p:spPr>
          <a:xfrm>
            <a:off x="0" y="1071955"/>
            <a:ext cx="18288000" cy="36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522">
                <a:solidFill>
                  <a:srgbClr val="252422"/>
                </a:solidFill>
              </a:rPr>
              <a:t>THE FILMS</a:t>
            </a:r>
            <a:endParaRPr/>
          </a:p>
        </p:txBody>
      </p:sp>
      <p:grpSp>
        <p:nvGrpSpPr>
          <p:cNvPr id="281" name="Google Shape;281;g26b181d946e_0_0"/>
          <p:cNvGrpSpPr/>
          <p:nvPr/>
        </p:nvGrpSpPr>
        <p:grpSpPr>
          <a:xfrm>
            <a:off x="0" y="5894943"/>
            <a:ext cx="18288118" cy="4392254"/>
            <a:chOff x="0" y="-47625"/>
            <a:chExt cx="4816592" cy="1156800"/>
          </a:xfrm>
        </p:grpSpPr>
        <p:sp>
          <p:nvSpPr>
            <p:cNvPr id="282" name="Google Shape;282;g26b181d946e_0_0"/>
            <p:cNvSpPr/>
            <p:nvPr/>
          </p:nvSpPr>
          <p:spPr>
            <a:xfrm>
              <a:off x="0" y="0"/>
              <a:ext cx="4816592" cy="1109130"/>
            </a:xfrm>
            <a:custGeom>
              <a:avLst/>
              <a:gdLst/>
              <a:ahLst/>
              <a:cxnLst/>
              <a:rect l="l" t="t" r="r" b="b"/>
              <a:pathLst>
                <a:path w="4816592" h="1109130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09130"/>
                  </a:lnTo>
                  <a:lnTo>
                    <a:pt x="0" y="1109130"/>
                  </a:lnTo>
                  <a:close/>
                </a:path>
              </a:pathLst>
            </a:custGeom>
            <a:solidFill>
              <a:srgbClr val="252422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3" name="Google Shape;283;g26b181d946e_0_0"/>
            <p:cNvSpPr txBox="1"/>
            <p:nvPr/>
          </p:nvSpPr>
          <p:spPr>
            <a:xfrm>
              <a:off x="0" y="-47625"/>
              <a:ext cx="4816500" cy="11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84" name="Google Shape;284;g26b181d946e_0_0"/>
          <p:cNvCxnSpPr/>
          <p:nvPr/>
        </p:nvCxnSpPr>
        <p:spPr>
          <a:xfrm>
            <a:off x="-1088457" y="8200435"/>
            <a:ext cx="7979700" cy="0"/>
          </a:xfrm>
          <a:prstGeom prst="straightConnector1">
            <a:avLst/>
          </a:prstGeom>
          <a:noFill/>
          <a:ln w="38100" cap="flat" cmpd="sng">
            <a:solidFill>
              <a:srgbClr val="FFFCF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5" name="Google Shape;285;g26b181d946e_0_0"/>
          <p:cNvSpPr txBox="1"/>
          <p:nvPr/>
        </p:nvSpPr>
        <p:spPr>
          <a:xfrm>
            <a:off x="102279" y="9186550"/>
            <a:ext cx="10250700" cy="20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160" i="1">
                <a:solidFill>
                  <a:srgbClr val="FFFCF2"/>
                </a:solidFill>
              </a:rPr>
              <a:t>THE</a:t>
            </a:r>
            <a:r>
              <a:rPr lang="en-US" sz="6160">
                <a:solidFill>
                  <a:srgbClr val="FFFCF2"/>
                </a:solidFill>
              </a:rPr>
              <a:t> PBIS FILM FESTIVAL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160">
              <a:solidFill>
                <a:srgbClr val="FFFCF2"/>
              </a:solidFill>
            </a:endParaRPr>
          </a:p>
        </p:txBody>
      </p:sp>
      <p:sp>
        <p:nvSpPr>
          <p:cNvPr id="286" name="Google Shape;286;g26b181d946e_0_0"/>
          <p:cNvSpPr txBox="1"/>
          <p:nvPr/>
        </p:nvSpPr>
        <p:spPr>
          <a:xfrm>
            <a:off x="11241932" y="947928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03.08.2024</a:t>
            </a:r>
            <a:endParaRPr/>
          </a:p>
        </p:txBody>
      </p:sp>
      <p:sp>
        <p:nvSpPr>
          <p:cNvPr id="287" name="Google Shape;287;g26b181d946e_0_0"/>
          <p:cNvSpPr txBox="1"/>
          <p:nvPr/>
        </p:nvSpPr>
        <p:spPr>
          <a:xfrm>
            <a:off x="11241932" y="9753600"/>
            <a:ext cx="67767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CF2"/>
                </a:solidFill>
              </a:rPr>
              <a:t>CHICAGO, ILLINOIS</a:t>
            </a:r>
            <a:endParaRPr/>
          </a:p>
        </p:txBody>
      </p:sp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1224</Words>
  <Application>Microsoft Macintosh PowerPoint</Application>
  <PresentationFormat>Custom</PresentationFormat>
  <Paragraphs>219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Steven Allen Rufe</cp:lastModifiedBy>
  <cp:revision>5</cp:revision>
  <dcterms:created xsi:type="dcterms:W3CDTF">2006-08-16T00:00:00Z</dcterms:created>
  <dcterms:modified xsi:type="dcterms:W3CDTF">2024-03-08T16:40:48Z</dcterms:modified>
</cp:coreProperties>
</file>